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  <p:sldMasterId id="2147483672" r:id="rId3"/>
  </p:sldMasterIdLst>
  <p:notesMasterIdLst>
    <p:notesMasterId r:id="rId47"/>
  </p:notesMasterIdLst>
  <p:sldIdLst>
    <p:sldId id="256" r:id="rId4"/>
    <p:sldId id="257" r:id="rId5"/>
    <p:sldId id="258" r:id="rId6"/>
    <p:sldId id="259" r:id="rId7"/>
    <p:sldId id="290" r:id="rId8"/>
    <p:sldId id="262" r:id="rId9"/>
    <p:sldId id="291" r:id="rId10"/>
    <p:sldId id="260" r:id="rId11"/>
    <p:sldId id="266" r:id="rId12"/>
    <p:sldId id="276" r:id="rId13"/>
    <p:sldId id="264" r:id="rId14"/>
    <p:sldId id="285" r:id="rId15"/>
    <p:sldId id="286" r:id="rId16"/>
    <p:sldId id="287" r:id="rId17"/>
    <p:sldId id="288" r:id="rId18"/>
    <p:sldId id="289" r:id="rId19"/>
    <p:sldId id="277" r:id="rId20"/>
    <p:sldId id="294" r:id="rId21"/>
    <p:sldId id="295" r:id="rId22"/>
    <p:sldId id="296" r:id="rId23"/>
    <p:sldId id="297" r:id="rId24"/>
    <p:sldId id="298" r:id="rId25"/>
    <p:sldId id="299" r:id="rId26"/>
    <p:sldId id="300" r:id="rId27"/>
    <p:sldId id="301" r:id="rId28"/>
    <p:sldId id="278" r:id="rId29"/>
    <p:sldId id="265" r:id="rId30"/>
    <p:sldId id="270" r:id="rId31"/>
    <p:sldId id="269" r:id="rId32"/>
    <p:sldId id="267" r:id="rId33"/>
    <p:sldId id="268" r:id="rId34"/>
    <p:sldId id="271" r:id="rId35"/>
    <p:sldId id="274" r:id="rId36"/>
    <p:sldId id="272" r:id="rId37"/>
    <p:sldId id="273" r:id="rId38"/>
    <p:sldId id="275" r:id="rId39"/>
    <p:sldId id="279" r:id="rId40"/>
    <p:sldId id="282" r:id="rId41"/>
    <p:sldId id="302" r:id="rId42"/>
    <p:sldId id="283" r:id="rId43"/>
    <p:sldId id="284" r:id="rId44"/>
    <p:sldId id="292" r:id="rId45"/>
    <p:sldId id="293" r:id="rId46"/>
  </p:sldIdLst>
  <p:sldSz cx="18288000" cy="10287000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Open Sans" panose="020B0600000101010101" charset="0"/>
      <p:regular r:id="rId52"/>
      <p:bold r:id="rId53"/>
      <p:italic r:id="rId54"/>
      <p:boldItalic r:id="rId55"/>
    </p:embeddedFont>
    <p:embeddedFont>
      <p:font typeface="Open Sans Light" panose="020B0600000101010101" charset="0"/>
      <p:regular r:id="rId56"/>
      <p:bold r:id="rId57"/>
      <p:italic r:id="rId58"/>
      <p:boldItalic r:id="rId59"/>
    </p:embeddedFont>
    <p:embeddedFont>
      <p:font typeface="Playlist Script" panose="020B0600000101010101" charset="0"/>
      <p:regular r:id="rId60"/>
    </p:embeddedFont>
    <p:embeddedFont>
      <p:font typeface="Vidaloka" panose="020B0600000101010101" charset="0"/>
      <p:regular r:id="rId61"/>
    </p:embeddedFont>
    <p:embeddedFont>
      <p:font typeface="맑은 고딕" panose="020B0503020000020004" pitchFamily="50" charset="-127"/>
      <p:regular r:id="rId62"/>
      <p:bold r:id="rId6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4" d="100"/>
          <a:sy n="34" d="100"/>
        </p:scale>
        <p:origin x="931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font" Target="fonts/font16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61" Type="http://schemas.openxmlformats.org/officeDocument/2006/relationships/font" Target="fonts/font14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font" Target="fonts/font12.fntdata"/><Relationship Id="rId67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7.fntdata"/><Relationship Id="rId62" Type="http://schemas.openxmlformats.org/officeDocument/2006/relationships/font" Target="fonts/font15.fntdata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7.jpeg>
</file>

<file path=ppt/media/image58.jpeg>
</file>

<file path=ppt/media/image6.jpeg>
</file>

<file path=ppt/media/image62.png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99693-B11D-4F97-B52D-C78A887A303E}" type="datetimeFigureOut">
              <a:rPr lang="ko-KR" altLang="en-US" smtClean="0"/>
              <a:t>2019-06-09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061668-64FB-4A09-976A-3C2B3190B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87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b398999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b398999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b398999b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b398999b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b398999b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b398999b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b398999b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b398999b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795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2493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04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381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79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686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2006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181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TextEdit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462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7804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437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83795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77466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92166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66234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69474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5769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001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76536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04524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0432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1D8BD707-D9CF-40AE-B4C6-C98DA3205C09}" type="datetimeFigureOut">
              <a:rPr lang="en-US"/>
              <a:pPr lvl="0"/>
              <a:t>6/9/2019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B6F15528-21DE-4FAA-801E-634DDDAF4B2B}" type="slidenum">
              <a:rPr lang="en-US"/>
              <a:pPr lv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8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140081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image" Target="../media/image5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&#53364;&#47000;&#49828;&#45796;&#51060;&#50612;&#44536;&#47016;.png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44968" r="326" b="1540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2464297" y="1236369"/>
            <a:ext cx="5823703" cy="6960746"/>
            <a:chOff x="0" y="0"/>
            <a:chExt cx="7764937" cy="9280994"/>
          </a:xfrm>
        </p:grpSpPr>
        <p:sp>
          <p:nvSpPr>
            <p:cNvPr id="4" name="TextBox 4"/>
            <p:cNvSpPr txBox="1"/>
            <p:nvPr/>
          </p:nvSpPr>
          <p:spPr>
            <a:xfrm>
              <a:off x="0" y="984526"/>
              <a:ext cx="7764937" cy="8296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23"/>
                </a:lnSpc>
              </a:pPr>
              <a:r>
                <a:rPr lang="en-US" sz="8325" b="1">
                  <a:solidFill>
                    <a:srgbClr val="FFFFFF"/>
                  </a:solidFill>
                  <a:latin typeface="Playlist Script"/>
                </a:rPr>
                <a:t>For</a:t>
              </a:r>
            </a:p>
            <a:p>
              <a:pPr algn="ctr">
                <a:lnSpc>
                  <a:spcPts val="9823"/>
                </a:lnSpc>
              </a:pPr>
              <a:endParaRPr lang="en-US" sz="8325" b="1">
                <a:solidFill>
                  <a:srgbClr val="FFFFFF"/>
                </a:solidFill>
                <a:latin typeface="Playlist Script"/>
              </a:endParaRPr>
            </a:p>
            <a:p>
              <a:pPr algn="ctr">
                <a:lnSpc>
                  <a:spcPts val="9823"/>
                </a:lnSpc>
              </a:pPr>
              <a:r>
                <a:rPr lang="en-US" sz="8325" b="1">
                  <a:solidFill>
                    <a:srgbClr val="FFFFFF"/>
                  </a:solidFill>
                  <a:latin typeface="Playlist Script"/>
                </a:rPr>
                <a:t>U</a:t>
              </a:r>
            </a:p>
            <a:p>
              <a:pPr algn="ctr">
                <a:lnSpc>
                  <a:spcPts val="9823"/>
                </a:lnSpc>
              </a:pPr>
              <a:endParaRPr lang="en-US" sz="8325" b="1">
                <a:solidFill>
                  <a:srgbClr val="FFFFFF"/>
                </a:solidFill>
                <a:latin typeface="Playlist Script"/>
              </a:endParaRPr>
            </a:p>
            <a:p>
              <a:pPr algn="ctr">
                <a:lnSpc>
                  <a:spcPts val="9823"/>
                </a:lnSpc>
              </a:pPr>
              <a:r>
                <a:rPr lang="en-US" sz="8325" b="1">
                  <a:solidFill>
                    <a:srgbClr val="FFFFFF"/>
                  </a:solidFill>
                  <a:latin typeface="Playlist Script"/>
                </a:rPr>
                <a:t>To Gift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7764937" cy="5606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74"/>
                </a:lnSpc>
              </a:pPr>
              <a:endParaRPr/>
            </a:p>
          </p:txBody>
        </p:sp>
      </p:grpSp>
      <p:pic>
        <p:nvPicPr>
          <p:cNvPr id="6" name="Picture 2">
            <a:extLst>
              <a:ext uri="{FF2B5EF4-FFF2-40B4-BE49-F238E27FC236}">
                <a16:creationId xmlns:a16="http://schemas.microsoft.com/office/drawing/2014/main" id="{11715FB9-E5FB-4584-A585-505390EE0B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294" r="9430"/>
          <a:stretch>
            <a:fillRect/>
          </a:stretch>
        </p:blipFill>
        <p:spPr>
          <a:xfrm>
            <a:off x="0" y="0"/>
            <a:ext cx="12510104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876984" y="1066800"/>
            <a:ext cx="9614059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CHAPTER 3-1 (</a:t>
            </a:r>
            <a:r>
              <a:rPr kumimoji="0" lang="ko-KR" altLang="en-US" sz="3500" b="0" i="0" u="none" strike="noStrike" kern="1200" cap="none" spc="0" normalizeH="0" baseline="0" noProof="0" dirty="0" err="1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윤원택</a:t>
            </a: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45240" y="8252936"/>
            <a:ext cx="9614059" cy="39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spc="520" dirty="0">
                <a:solidFill>
                  <a:srgbClr val="C1A480"/>
                </a:solidFill>
                <a:latin typeface="Open Sans Light"/>
              </a:rPr>
              <a:t>DETAIL</a:t>
            </a:r>
            <a:endParaRPr kumimoji="0" lang="en-US" sz="2600" b="0" i="0" u="none" strike="noStrike" kern="1200" cap="none" spc="520" normalizeH="0" baseline="0" noProof="0" dirty="0">
              <a:ln>
                <a:noFill/>
              </a:ln>
              <a:solidFill>
                <a:srgbClr val="C1A480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08C7D9A-D11A-4E19-AB1A-A1A51112A83F}"/>
              </a:ext>
            </a:extLst>
          </p:cNvPr>
          <p:cNvSpPr txBox="1"/>
          <p:nvPr/>
        </p:nvSpPr>
        <p:spPr>
          <a:xfrm>
            <a:off x="6172200" y="6202536"/>
            <a:ext cx="11087101" cy="12542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2480" marR="0" lvl="1" algn="r" defTabSz="914400" rtl="0" eaLnBrk="1" fontAlgn="auto" latinLnBrk="0" hangingPunct="1">
              <a:lnSpc>
                <a:spcPts val="9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Vidaloka"/>
                <a:cs typeface="+mn-cs"/>
              </a:rPr>
              <a:t>- Login &amp; Sign Up</a:t>
            </a:r>
          </a:p>
        </p:txBody>
      </p:sp>
    </p:spTree>
    <p:extLst>
      <p:ext uri="{BB962C8B-B14F-4D97-AF65-F5344CB8AC3E}">
        <p14:creationId xmlns:p14="http://schemas.microsoft.com/office/powerpoint/2010/main" val="2013679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화살표 연결선 4"/>
          <p:cNvCxnSpPr/>
          <p:nvPr/>
        </p:nvCxnSpPr>
        <p:spPr>
          <a:xfrm>
            <a:off x="8400849" y="4617818"/>
            <a:ext cx="1468862" cy="0"/>
          </a:xfrm>
          <a:prstGeom prst="straightConnector1">
            <a:avLst/>
          </a:prstGeom>
          <a:ln w="57150">
            <a:solidFill>
              <a:schemeClr val="accent1">
                <a:shade val="95000"/>
                <a:satMod val="10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6"/>
          <p:cNvSpPr txBox="1"/>
          <p:nvPr/>
        </p:nvSpPr>
        <p:spPr>
          <a:xfrm>
            <a:off x="997745" y="1435088"/>
            <a:ext cx="7840169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메인 화면에서 회원가입 버튼을 클릭하면 구현되는 화면</a:t>
            </a:r>
          </a:p>
        </p:txBody>
      </p:sp>
      <p:sp>
        <p:nvSpPr>
          <p:cNvPr id="17" name="TextBox 6"/>
          <p:cNvSpPr txBox="1"/>
          <p:nvPr/>
        </p:nvSpPr>
        <p:spPr>
          <a:xfrm>
            <a:off x="1619164" y="10868136"/>
            <a:ext cx="1692188" cy="3521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소스 추가</a:t>
            </a:r>
          </a:p>
        </p:txBody>
      </p:sp>
      <p:sp>
        <p:nvSpPr>
          <p:cNvPr id="21" name="TextBox 6"/>
          <p:cNvSpPr txBox="1"/>
          <p:nvPr/>
        </p:nvSpPr>
        <p:spPr>
          <a:xfrm>
            <a:off x="5040152" y="11444200"/>
            <a:ext cx="4104456" cy="34990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0" i="0" u="none" strike="noStrike" kern="1200" cap="none" spc="0" normalizeH="0" baseline="0" noProof="0" dirty="0" err="1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주문접수는</a:t>
            </a:r>
            <a:r>
              <a:rPr kumimoji="0" lang="ko-KR" altLang="en-US" sz="23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로그인 후에만 가능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501" y="2544871"/>
            <a:ext cx="6362587" cy="508290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997745" y="2509553"/>
            <a:ext cx="6371307" cy="510397"/>
          </a:xfrm>
          <a:prstGeom prst="rect">
            <a:avLst/>
          </a:prstGeom>
          <a:ln w="76200"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3">
            <a:schemeClr val="accent1"/>
          </a:effectRef>
          <a:fontRef idx="minor">
            <a:schemeClr val="dk1"/>
          </a:fontRef>
        </p:style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814" y="2502735"/>
            <a:ext cx="6362587" cy="508290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973347" y="8759544"/>
            <a:ext cx="10323866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회원가입 버튼 클릭</a:t>
            </a:r>
            <a:r>
              <a:rPr kumimoji="0" lang="en-US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 </a:t>
            </a: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시 화면에서</a:t>
            </a:r>
            <a:r>
              <a:rPr kumimoji="0" lang="en-US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 </a:t>
            </a:r>
            <a:r>
              <a:rPr kumimoji="0" lang="ko-KR" altLang="ko-KR" sz="2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CardLayout</a:t>
            </a:r>
            <a:r>
              <a:rPr kumimoji="0" lang="ko-KR" altLang="en-US" sz="2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으로</a:t>
            </a: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 </a:t>
            </a:r>
            <a:r>
              <a:rPr kumimoji="0" lang="ko-KR" altLang="en-US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다른 </a:t>
            </a: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패널 카드를 보</a:t>
            </a:r>
            <a:r>
              <a:rPr kumimoji="0" lang="ko-KR" altLang="en-US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맑은 고딕" panose="020B0503020000020004" pitchFamily="50" charset="-127"/>
              </a:rPr>
              <a:t>이게 함</a:t>
            </a:r>
            <a:endParaRPr kumimoji="0" lang="ko-KR" altLang="en-US" sz="2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6"/>
          <p:cNvSpPr txBox="1"/>
          <p:nvPr/>
        </p:nvSpPr>
        <p:spPr>
          <a:xfrm>
            <a:off x="997745" y="1435088"/>
            <a:ext cx="7840169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메인 화면에서 회원가입 버튼을 클릭하면 구현되는 화면</a:t>
            </a:r>
          </a:p>
        </p:txBody>
      </p:sp>
      <p:sp>
        <p:nvSpPr>
          <p:cNvPr id="17" name="TextBox 6"/>
          <p:cNvSpPr txBox="1"/>
          <p:nvPr/>
        </p:nvSpPr>
        <p:spPr>
          <a:xfrm>
            <a:off x="1619164" y="10868136"/>
            <a:ext cx="1692188" cy="3521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소스 추가</a:t>
            </a:r>
          </a:p>
        </p:txBody>
      </p:sp>
      <p:sp>
        <p:nvSpPr>
          <p:cNvPr id="21" name="TextBox 6"/>
          <p:cNvSpPr txBox="1"/>
          <p:nvPr/>
        </p:nvSpPr>
        <p:spPr>
          <a:xfrm>
            <a:off x="5040152" y="11444200"/>
            <a:ext cx="4104456" cy="34990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0" i="0" u="none" strike="noStrike" kern="1200" cap="none" spc="0" normalizeH="0" baseline="0" noProof="0" dirty="0" err="1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주문접수는</a:t>
            </a:r>
            <a:r>
              <a:rPr kumimoji="0" lang="ko-KR" altLang="en-US" sz="23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로그인 후에만 가능 </a:t>
            </a:r>
          </a:p>
        </p:txBody>
      </p:sp>
      <p:pic>
        <p:nvPicPr>
          <p:cNvPr id="9" name="그림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744" y="3271292"/>
            <a:ext cx="6958123" cy="46445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직사각형 5"/>
          <p:cNvSpPr/>
          <p:nvPr/>
        </p:nvSpPr>
        <p:spPr>
          <a:xfrm>
            <a:off x="9360024" y="3291384"/>
            <a:ext cx="7451812" cy="2498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회원가입 버튼(</a:t>
            </a:r>
            <a:r>
              <a:rPr kumimoji="0" lang="ko-KR" altLang="ko-KR" sz="2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signUpBtn</a:t>
            </a: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)</a:t>
            </a:r>
            <a:endParaRPr kumimoji="0" lang="en-US" altLang="ko-KR" sz="23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로그인 버튼(</a:t>
            </a:r>
            <a:r>
              <a:rPr kumimoji="0" lang="ko-KR" altLang="ko-KR" sz="2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signInBtn</a:t>
            </a: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)</a:t>
            </a:r>
            <a:endParaRPr kumimoji="0" lang="en-US" altLang="ko-KR" sz="23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로그아웃 버튼(</a:t>
            </a:r>
            <a:r>
              <a:rPr kumimoji="0" lang="ko-KR" altLang="ko-KR" sz="2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signOffBtn</a:t>
            </a: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)</a:t>
            </a:r>
            <a:endParaRPr kumimoji="0" lang="en-US" altLang="ko-KR" sz="23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M</a:t>
            </a:r>
            <a:r>
              <a:rPr kumimoji="0" lang="ko-KR" altLang="ko-KR" sz="2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ouse</a:t>
            </a:r>
            <a:r>
              <a:rPr kumimoji="0" lang="en-US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L</a:t>
            </a:r>
            <a:r>
              <a:rPr kumimoji="0" lang="ko-KR" altLang="ko-KR" sz="2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istener를</a:t>
            </a:r>
            <a:r>
              <a:rPr kumimoji="0" lang="ko-KR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 추가하여 </a:t>
            </a:r>
            <a:r>
              <a:rPr kumimoji="0" lang="ko-KR" altLang="ko-KR" sz="23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event</a:t>
            </a:r>
            <a:r>
              <a:rPr kumimoji="0" lang="en-US" altLang="ko-KR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 </a:t>
            </a:r>
            <a:r>
              <a:rPr kumimoji="0" lang="ko-KR" altLang="en-US" sz="23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rPr>
              <a:t>처리</a:t>
            </a:r>
            <a:endParaRPr kumimoji="0" lang="ko-KR" altLang="en-US" sz="2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382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6"/>
          <p:cNvSpPr txBox="1"/>
          <p:nvPr/>
        </p:nvSpPr>
        <p:spPr>
          <a:xfrm>
            <a:off x="863080" y="1291072"/>
            <a:ext cx="1548803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예외처리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856" y="2945692"/>
            <a:ext cx="3906434" cy="197459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2850" y="6901211"/>
            <a:ext cx="3892529" cy="191124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856" y="5011669"/>
            <a:ext cx="3906434" cy="1798158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74" y="2623218"/>
            <a:ext cx="5460963" cy="6575059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>
            <a:off x="6191672" y="5910748"/>
            <a:ext cx="1296144" cy="0"/>
          </a:xfrm>
          <a:prstGeom prst="straightConnector1">
            <a:avLst/>
          </a:prstGeom>
          <a:ln w="57150">
            <a:solidFill>
              <a:schemeClr val="accent1">
                <a:shade val="95000"/>
                <a:satMod val="10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4520" y="5022360"/>
            <a:ext cx="3909944" cy="1798158"/>
          </a:xfrm>
          <a:prstGeom prst="rect">
            <a:avLst/>
          </a:prstGeom>
        </p:spPr>
      </p:pic>
      <p:cxnSp>
        <p:nvCxnSpPr>
          <p:cNvPr id="17" name="직선 화살표 연결선 16"/>
          <p:cNvCxnSpPr/>
          <p:nvPr/>
        </p:nvCxnSpPr>
        <p:spPr>
          <a:xfrm>
            <a:off x="12060324" y="5921439"/>
            <a:ext cx="1296144" cy="0"/>
          </a:xfrm>
          <a:prstGeom prst="straightConnector1">
            <a:avLst/>
          </a:prstGeom>
          <a:ln w="57150">
            <a:solidFill>
              <a:schemeClr val="accent1">
                <a:shade val="95000"/>
                <a:satMod val="10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"/>
          <p:cNvSpPr txBox="1"/>
          <p:nvPr/>
        </p:nvSpPr>
        <p:spPr>
          <a:xfrm>
            <a:off x="1331132" y="1867137"/>
            <a:ext cx="2448272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로그인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불일치</a:t>
            </a:r>
          </a:p>
        </p:txBody>
      </p:sp>
      <p:sp>
        <p:nvSpPr>
          <p:cNvPr id="11" name="TextBox 6"/>
          <p:cNvSpPr txBox="1"/>
          <p:nvPr/>
        </p:nvSpPr>
        <p:spPr>
          <a:xfrm>
            <a:off x="9324019" y="1862014"/>
            <a:ext cx="2448272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로그인 일치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019" y="2620696"/>
            <a:ext cx="6891555" cy="5398525"/>
          </a:xfrm>
          <a:prstGeom prst="rect">
            <a:avLst/>
          </a:prstGeom>
        </p:spPr>
      </p:pic>
      <p:sp>
        <p:nvSpPr>
          <p:cNvPr id="10" name="TextBox 6"/>
          <p:cNvSpPr txBox="1"/>
          <p:nvPr/>
        </p:nvSpPr>
        <p:spPr>
          <a:xfrm>
            <a:off x="1326814" y="8851912"/>
            <a:ext cx="5836965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ID : 010-1234-1234  /  PW : 1234</a:t>
            </a:r>
            <a:endParaRPr kumimoji="0" lang="ko-KR" altLang="en-US" sz="2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814" y="2623220"/>
            <a:ext cx="6879981" cy="539852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1326815" y="2620696"/>
            <a:ext cx="3316686" cy="542585"/>
          </a:xfrm>
          <a:prstGeom prst="rect">
            <a:avLst/>
          </a:prstGeom>
          <a:ln w="76200"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3">
            <a:schemeClr val="accent1"/>
          </a:effectRef>
          <a:fontRef idx="minor">
            <a:schemeClr val="dk1"/>
          </a:fontRef>
        </p:style>
      </p:sp>
      <p:sp>
        <p:nvSpPr>
          <p:cNvPr id="14" name="직사각형 13"/>
          <p:cNvSpPr/>
          <p:nvPr/>
        </p:nvSpPr>
        <p:spPr>
          <a:xfrm>
            <a:off x="9324019" y="2620696"/>
            <a:ext cx="3316686" cy="542585"/>
          </a:xfrm>
          <a:prstGeom prst="rect">
            <a:avLst/>
          </a:prstGeom>
          <a:ln w="76200"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3">
            <a:schemeClr val="accent1"/>
          </a:effectRef>
          <a:fontRef idx="minor">
            <a:schemeClr val="dk1"/>
          </a:fontRef>
        </p:style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448" y="2620695"/>
            <a:ext cx="6870347" cy="5398525"/>
          </a:xfrm>
          <a:prstGeom prst="rect">
            <a:avLst/>
          </a:prstGeom>
        </p:spPr>
      </p:pic>
      <p:sp>
        <p:nvSpPr>
          <p:cNvPr id="5" name="TextBox 6"/>
          <p:cNvSpPr txBox="1"/>
          <p:nvPr/>
        </p:nvSpPr>
        <p:spPr>
          <a:xfrm>
            <a:off x="1331132" y="1867137"/>
            <a:ext cx="4860540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로그인이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꼭 필요한 주문프로그램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149" y="2620695"/>
            <a:ext cx="6912130" cy="539852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3428476" y="5048664"/>
            <a:ext cx="2807674" cy="1426985"/>
          </a:xfrm>
          <a:prstGeom prst="rect">
            <a:avLst/>
          </a:prstGeom>
          <a:ln w="76200"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3">
            <a:schemeClr val="accent1"/>
          </a:effectRef>
          <a:fontRef idx="minor">
            <a:schemeClr val="dk1"/>
          </a:fontRef>
        </p:style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/>
          <p:cNvSpPr txBox="1"/>
          <p:nvPr/>
        </p:nvSpPr>
        <p:spPr>
          <a:xfrm>
            <a:off x="1331132" y="1867137"/>
            <a:ext cx="4212468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관리자 로그인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132" y="2623220"/>
            <a:ext cx="6875662" cy="53985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8016" y="2632215"/>
            <a:ext cx="6875662" cy="5391605"/>
          </a:xfrm>
          <a:prstGeom prst="rect">
            <a:avLst/>
          </a:prstGeom>
        </p:spPr>
      </p:pic>
      <p:sp>
        <p:nvSpPr>
          <p:cNvPr id="10" name="TextBox 6"/>
          <p:cNvSpPr txBox="1"/>
          <p:nvPr/>
        </p:nvSpPr>
        <p:spPr>
          <a:xfrm>
            <a:off x="9288016" y="1874754"/>
            <a:ext cx="4212468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일반 로그인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5111552" y="3163280"/>
            <a:ext cx="756084" cy="542585"/>
          </a:xfrm>
          <a:prstGeom prst="rect">
            <a:avLst/>
          </a:prstGeom>
          <a:ln w="76200"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3">
            <a:schemeClr val="accent1"/>
          </a:effectRef>
          <a:fontRef idx="minor">
            <a:schemeClr val="dk1"/>
          </a:fontRef>
        </p:style>
      </p:sp>
    </p:spTree>
    <p:extLst>
      <p:ext uri="{BB962C8B-B14F-4D97-AF65-F5344CB8AC3E}">
        <p14:creationId xmlns:p14="http://schemas.microsoft.com/office/powerpoint/2010/main" val="741228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876984" y="1066800"/>
            <a:ext cx="9614059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CHAPTER 3-2(</a:t>
            </a:r>
            <a:r>
              <a:rPr kumimoji="0" lang="ko-KR" altLang="en-US" sz="3500" b="0" i="0" u="none" strike="noStrike" kern="1200" cap="none" spc="0" normalizeH="0" baseline="0" noProof="0" dirty="0" err="1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최호준</a:t>
            </a:r>
            <a:r>
              <a:rPr kumimoji="0" lang="en-US" altLang="ko-KR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, </a:t>
            </a:r>
            <a:r>
              <a:rPr kumimoji="0" lang="ko-KR" altLang="en-US" sz="3500" b="0" i="0" u="none" strike="noStrike" kern="1200" cap="none" spc="0" normalizeH="0" baseline="0" noProof="0" dirty="0" err="1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문준석</a:t>
            </a: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45240" y="8252936"/>
            <a:ext cx="9614059" cy="39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DETAIL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08C7D9A-D11A-4E19-AB1A-A1A51112A83F}"/>
              </a:ext>
            </a:extLst>
          </p:cNvPr>
          <p:cNvSpPr txBox="1"/>
          <p:nvPr/>
        </p:nvSpPr>
        <p:spPr>
          <a:xfrm>
            <a:off x="6172200" y="5559639"/>
            <a:ext cx="11087101" cy="247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2480" marR="0" lvl="1" indent="0" algn="r" defTabSz="914400" rtl="0" eaLnBrk="1" fontAlgn="auto" latinLnBrk="0" hangingPunct="1">
              <a:lnSpc>
                <a:spcPts val="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Vidaloka"/>
                <a:cs typeface="+mn-cs"/>
              </a:rPr>
              <a:t>- Food Order &amp; Payment</a:t>
            </a:r>
          </a:p>
        </p:txBody>
      </p:sp>
    </p:spTree>
    <p:extLst>
      <p:ext uri="{BB962C8B-B14F-4D97-AF65-F5344CB8AC3E}">
        <p14:creationId xmlns:p14="http://schemas.microsoft.com/office/powerpoint/2010/main" val="2974564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95" y="0"/>
            <a:ext cx="18260205" cy="1028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0"/>
            <a:ext cx="18406532" cy="1035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6663390" cy="7207859"/>
          </a:xfrm>
          <a:prstGeom prst="rect">
            <a:avLst/>
          </a:prstGeom>
          <a:solidFill>
            <a:srgbClr val="C1A480">
              <a:alpha val="40000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957549" y="2138524"/>
            <a:ext cx="9614059" cy="1282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9600">
                <a:solidFill>
                  <a:srgbClr val="151715"/>
                </a:solidFill>
                <a:latin typeface="Vidaloka"/>
              </a:rPr>
              <a:t>An Overview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8690000" y="4366245"/>
            <a:ext cx="8569300" cy="2690446"/>
            <a:chOff x="0" y="38100"/>
            <a:chExt cx="11425733" cy="3587260"/>
          </a:xfrm>
        </p:grpSpPr>
        <p:sp>
          <p:nvSpPr>
            <p:cNvPr id="5" name="TextBox 5"/>
            <p:cNvSpPr txBox="1"/>
            <p:nvPr/>
          </p:nvSpPr>
          <p:spPr>
            <a:xfrm>
              <a:off x="0" y="38100"/>
              <a:ext cx="11394500" cy="1321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50"/>
                </a:lnSpc>
              </a:pPr>
              <a:r>
                <a:rPr lang="en-US" sz="3500" b="1">
                  <a:solidFill>
                    <a:srgbClr val="151715"/>
                  </a:solidFill>
                  <a:ea typeface="Open Sans"/>
                </a:rPr>
                <a:t>목차(CONTENTS)</a:t>
              </a:r>
            </a:p>
            <a:p>
              <a:pPr algn="l">
                <a:lnSpc>
                  <a:spcPts val="3850"/>
                </a:lnSpc>
              </a:pPr>
              <a:endParaRPr lang="en-US" sz="3500" b="1">
                <a:solidFill>
                  <a:srgbClr val="151715"/>
                </a:solidFill>
                <a:ea typeface="Open San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31233" y="1538378"/>
              <a:ext cx="11394500" cy="20869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 algn="l">
                <a:lnSpc>
                  <a:spcPts val="3149"/>
                </a:lnSpc>
                <a:buAutoNum type="arabicPeriod"/>
              </a:pPr>
              <a:r>
                <a:rPr lang="ko-KR" altLang="en-US" sz="2250" dirty="0">
                  <a:solidFill>
                    <a:srgbClr val="151715"/>
                  </a:solidFill>
                  <a:latin typeface="Open Sans Light"/>
                </a:rPr>
                <a:t>주제</a:t>
              </a:r>
              <a:r>
                <a:rPr lang="en-US" altLang="ko-KR" sz="2250" dirty="0">
                  <a:solidFill>
                    <a:srgbClr val="151715"/>
                  </a:solidFill>
                  <a:latin typeface="Open Sans Light"/>
                </a:rPr>
                <a:t> &amp; </a:t>
              </a:r>
              <a:r>
                <a:rPr lang="ko-KR" altLang="en-US" sz="2250" dirty="0">
                  <a:solidFill>
                    <a:srgbClr val="151715"/>
                  </a:solidFill>
                  <a:latin typeface="Open Sans Light"/>
                </a:rPr>
                <a:t>기획의도</a:t>
              </a:r>
              <a:endParaRPr lang="en-US" altLang="ko-KR" sz="2250" dirty="0">
                <a:solidFill>
                  <a:srgbClr val="151715"/>
                </a:solidFill>
                <a:latin typeface="Open Sans Light"/>
              </a:endParaRPr>
            </a:p>
            <a:p>
              <a:pPr marL="457200" indent="-457200" algn="l">
                <a:lnSpc>
                  <a:spcPts val="3149"/>
                </a:lnSpc>
                <a:buAutoNum type="arabicPeriod" startAt="2"/>
              </a:pPr>
              <a:r>
                <a:rPr lang="ko-KR" altLang="en-US" sz="2250" dirty="0">
                  <a:solidFill>
                    <a:srgbClr val="151715"/>
                  </a:solidFill>
                  <a:latin typeface="Open Sans Light"/>
                </a:rPr>
                <a:t>간략한 설계 리뷰</a:t>
              </a:r>
              <a:endParaRPr lang="en-US" altLang="ko-KR" sz="2250" dirty="0">
                <a:solidFill>
                  <a:srgbClr val="151715"/>
                </a:solidFill>
                <a:latin typeface="Open Sans Light"/>
              </a:endParaRPr>
            </a:p>
            <a:p>
              <a:pPr marL="457200" indent="-457200" algn="l">
                <a:lnSpc>
                  <a:spcPts val="3149"/>
                </a:lnSpc>
                <a:buAutoNum type="arabicPeriod" startAt="2"/>
              </a:pPr>
              <a:r>
                <a:rPr lang="ko-KR" altLang="en-US" sz="2250" dirty="0">
                  <a:solidFill>
                    <a:srgbClr val="151715"/>
                  </a:solidFill>
                  <a:latin typeface="Open Sans Light"/>
                </a:rPr>
                <a:t>메인 화면과 기능 설명</a:t>
              </a:r>
              <a:endParaRPr lang="en-US" altLang="ko-KR" sz="2250" dirty="0">
                <a:solidFill>
                  <a:srgbClr val="151715"/>
                </a:solidFill>
                <a:latin typeface="Open Sans Light"/>
              </a:endParaRPr>
            </a:p>
            <a:p>
              <a:pPr marL="457200" indent="-457200" algn="l">
                <a:lnSpc>
                  <a:spcPts val="3149"/>
                </a:lnSpc>
                <a:buAutoNum type="arabicPeriod" startAt="2"/>
              </a:pPr>
              <a:r>
                <a:rPr lang="en-US" sz="2250" dirty="0">
                  <a:solidFill>
                    <a:srgbClr val="151715"/>
                  </a:solidFill>
                  <a:latin typeface="Open Sans Light"/>
                </a:rPr>
                <a:t>Q &amp; A</a:t>
              </a:r>
            </a:p>
          </p:txBody>
        </p:sp>
      </p:grpSp>
      <p:sp>
        <p:nvSpPr>
          <p:cNvPr id="7" name="AutoShape 7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151715"/>
          </a:solid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7086599" y="7172319"/>
            <a:ext cx="10972800" cy="2496350"/>
            <a:chOff x="0" y="47625"/>
            <a:chExt cx="11394500" cy="1926332"/>
          </a:xfrm>
        </p:grpSpPr>
        <p:sp>
          <p:nvSpPr>
            <p:cNvPr id="5" name="TextBox 5"/>
            <p:cNvSpPr txBox="1"/>
            <p:nvPr/>
          </p:nvSpPr>
          <p:spPr>
            <a:xfrm>
              <a:off x="0" y="47625"/>
              <a:ext cx="11394500" cy="2770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면</a:t>
              </a: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,</a:t>
              </a:r>
              <a:r>
                <a: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탕</a:t>
              </a: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,</a:t>
              </a:r>
              <a:r>
                <a: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국의 </a:t>
              </a: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GUI </a:t>
              </a:r>
              <a:r>
                <a: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설정 및 기능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Arial"/>
                <a:ea typeface="+mj-ea"/>
                <a:cs typeface="Arial"/>
                <a:sym typeface="Arial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07297"/>
              <a:ext cx="11394500" cy="1266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Arial"/>
                  <a:sym typeface="Arial"/>
                </a:rPr>
                <a:t> 1. 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면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,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탕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,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밥의 메뉴리스트를 담는 버튼 및 이미지 설정</a:t>
              </a:r>
              <a:endPara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endParaRPr>
            </a:p>
            <a:p>
              <a:pPr marL="0" marR="0" lvl="0" indent="0" algn="l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Arial"/>
                  <a:sym typeface="Arial"/>
                </a:rPr>
                <a:t> 2. 1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번의 완성된 모습</a:t>
              </a:r>
              <a:endPara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endParaRPr>
            </a:p>
            <a:p>
              <a:pPr marL="0" marR="0" lvl="0" indent="0" algn="l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Arial"/>
                  <a:sym typeface="Arial"/>
                </a:rPr>
                <a:t> 3. 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Food 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리스트 데이터를 가져옵니다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Arial"/>
                  <a:sym typeface="Arial"/>
                </a:rPr>
                <a:t> 4. 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미리 설정되어 있는 메뉴 리스트</a:t>
              </a:r>
              <a:endParaRPr kumimoji="0" 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Arial"/>
                <a:sym typeface="Arial"/>
              </a:endParaRP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028700"/>
            <a:ext cx="5598524" cy="8229600"/>
          </a:xfrm>
          <a:prstGeom prst="rect">
            <a:avLst/>
          </a:prstGeom>
        </p:spPr>
      </p:pic>
      <p:sp>
        <p:nvSpPr>
          <p:cNvPr id="9" name="오른쪽 화살표 8"/>
          <p:cNvSpPr/>
          <p:nvPr/>
        </p:nvSpPr>
        <p:spPr>
          <a:xfrm>
            <a:off x="6290264" y="2482926"/>
            <a:ext cx="796335" cy="108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339" y="1028700"/>
            <a:ext cx="2438400" cy="3939229"/>
          </a:xfrm>
          <a:prstGeom prst="rect">
            <a:avLst/>
          </a:prstGeom>
        </p:spPr>
      </p:pic>
      <p:sp>
        <p:nvSpPr>
          <p:cNvPr id="13" name="오른쪽 화살표 12"/>
          <p:cNvSpPr/>
          <p:nvPr/>
        </p:nvSpPr>
        <p:spPr>
          <a:xfrm>
            <a:off x="10146479" y="2456688"/>
            <a:ext cx="796335" cy="108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3400" y="987381"/>
            <a:ext cx="4155184" cy="49132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799262" y="94107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1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235539" y="5031164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2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659992" y="1605173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3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sp>
        <p:nvSpPr>
          <p:cNvPr id="18" name="아래쪽 화살표 17"/>
          <p:cNvSpPr/>
          <p:nvPr/>
        </p:nvSpPr>
        <p:spPr>
          <a:xfrm>
            <a:off x="13812392" y="2013690"/>
            <a:ext cx="457200" cy="1745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3831" y="2302521"/>
            <a:ext cx="3734321" cy="333847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3659991" y="573241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4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8187734" y="6743700"/>
            <a:ext cx="9947866" cy="3282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Arial"/>
                <a:sym typeface="Arial"/>
              </a:rPr>
              <a:t> 5</a:t>
            </a:r>
            <a:r>
              <a:rPr kumimoji="0" 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Arial"/>
                <a:sym typeface="Arial"/>
              </a:rPr>
              <a:t>.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 데이터를 집어넣기 전에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,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테이블 모델을 정의합니다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 6.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면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,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탕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,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밥 메뉴 데이터를 분리해서 넣을 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2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차 배열을 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3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개 생성합니다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 7.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면 탕 밥 각각의 메뉴 개수를 저장하기 위한 변수들</a:t>
            </a:r>
            <a:endParaRPr kumimoji="0" lang="en-US" altLang="ko-KR" sz="2300" b="1" i="0" u="none" strike="noStrike" kern="1200" cap="none" spc="0" normalizeH="0" baseline="0" noProof="0" dirty="0">
              <a:ln>
                <a:noFill/>
              </a:ln>
              <a:solidFill>
                <a:srgbClr val="F3F4ED"/>
              </a:solidFill>
              <a:effectLst/>
              <a:uLnTx/>
              <a:uFillTx/>
              <a:latin typeface="Open Sans Light"/>
              <a:ea typeface="맑은 고딕" panose="020B0503020000020004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 8.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 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3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가지 </a:t>
            </a:r>
            <a:r>
              <a:rPr kumimoji="0" lang="ko-KR" altLang="en-US" sz="2300" b="1" i="0" u="none" strike="noStrike" kern="1200" cap="none" spc="0" normalizeH="0" baseline="0" noProof="0" dirty="0" err="1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메뉴별로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 분리해서 배열에 담습니다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 9.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각 메뉴 별로 음식 개수만큼 맞게 다시 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2</a:t>
            </a:r>
            <a:r>
              <a:rPr kumimoji="0" lang="ko-KR" altLang="en-US" sz="2300" b="1" i="0" u="none" strike="noStrike" kern="1200" cap="none" spc="0" normalizeH="0" baseline="0" noProof="0" dirty="0" err="1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차배열을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 정의하여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    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데이터를 넣습니다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300" b="1" i="0" u="none" strike="noStrike" kern="1200" cap="none" spc="0" normalizeH="0" baseline="0" noProof="0" dirty="0">
              <a:ln>
                <a:noFill/>
              </a:ln>
              <a:solidFill>
                <a:srgbClr val="F3F4ED"/>
              </a:solidFill>
              <a:effectLst/>
              <a:uLnTx/>
              <a:uFillTx/>
              <a:latin typeface="Open Sans Light"/>
              <a:ea typeface="맑은 고딕" panose="020B0503020000020004" pitchFamily="50" charset="-127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300" b="0" i="0" u="none" strike="noStrike" kern="1200" cap="none" spc="0" normalizeH="0" baseline="0" noProof="0" dirty="0">
              <a:ln>
                <a:noFill/>
              </a:ln>
              <a:solidFill>
                <a:srgbClr val="F3F4ED"/>
              </a:solidFill>
              <a:effectLst/>
              <a:uLnTx/>
              <a:uFillTx/>
              <a:latin typeface="Open Sans Light"/>
              <a:ea typeface="+mn-ea"/>
              <a:cs typeface="Arial"/>
              <a:sym typeface="Arial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952500"/>
            <a:ext cx="5905498" cy="1143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57549" y="22479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5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89" y="1181100"/>
            <a:ext cx="8614335" cy="690601"/>
          </a:xfrm>
          <a:prstGeom prst="rect">
            <a:avLst/>
          </a:prstGeom>
        </p:spPr>
      </p:pic>
      <p:sp>
        <p:nvSpPr>
          <p:cNvPr id="12" name="오른쪽 화살표 11"/>
          <p:cNvSpPr/>
          <p:nvPr/>
        </p:nvSpPr>
        <p:spPr>
          <a:xfrm>
            <a:off x="7391400" y="1012248"/>
            <a:ext cx="796335" cy="108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13" name="오른쪽 화살표 12"/>
          <p:cNvSpPr/>
          <p:nvPr/>
        </p:nvSpPr>
        <p:spPr>
          <a:xfrm flipH="1">
            <a:off x="7391399" y="3238500"/>
            <a:ext cx="796335" cy="108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575956" y="2063234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6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0" y="3467100"/>
            <a:ext cx="5371011" cy="6630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2575956" y="4365601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7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00" y="2817966"/>
            <a:ext cx="5829798" cy="217313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257549" y="5214349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8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sp>
        <p:nvSpPr>
          <p:cNvPr id="19" name="아래쪽 화살표 18"/>
          <p:cNvSpPr/>
          <p:nvPr/>
        </p:nvSpPr>
        <p:spPr>
          <a:xfrm>
            <a:off x="3409948" y="5741961"/>
            <a:ext cx="476251" cy="4683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00" y="6368580"/>
            <a:ext cx="5829798" cy="319452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124199" y="9607386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9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0550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8713425" y="7261700"/>
            <a:ext cx="9422175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Arial"/>
                <a:sym typeface="Arial"/>
              </a:rPr>
              <a:t> </a:t>
            </a:r>
            <a:r>
              <a:rPr kumimoji="0" 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Arial"/>
                <a:sym typeface="Arial"/>
              </a:rPr>
              <a:t>10.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위의 메뉴데이터를 테이블 모델에 넣습니다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ts val="32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Arial"/>
                <a:sym typeface="Arial"/>
              </a:rPr>
              <a:t> 11.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만들어진 테이블 모델 데이터를 </a:t>
            </a:r>
            <a:r>
              <a:rPr kumimoji="0" lang="en-US" altLang="ko-KR" sz="2300" b="1" i="0" u="none" strike="noStrike" kern="1200" cap="none" spc="0" normalizeH="0" baseline="0" noProof="0" dirty="0" err="1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TreeMap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에 담아서 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return </a:t>
            </a:r>
            <a:r>
              <a:rPr kumimoji="0" lang="ko-KR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합니다</a:t>
            </a:r>
            <a:r>
              <a: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rPr>
              <a:t>.</a:t>
            </a:r>
            <a:endParaRPr kumimoji="0" lang="en-US" sz="2300" b="0" i="0" u="none" strike="noStrike" kern="1200" cap="none" spc="0" normalizeH="0" baseline="0" noProof="0" dirty="0">
              <a:ln>
                <a:noFill/>
              </a:ln>
              <a:solidFill>
                <a:srgbClr val="F3F4ED"/>
              </a:solidFill>
              <a:effectLst/>
              <a:uLnTx/>
              <a:uFillTx/>
              <a:latin typeface="Open Sans Light"/>
              <a:ea typeface="+mn-ea"/>
              <a:cs typeface="Arial"/>
              <a:sym typeface="Arial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790700"/>
            <a:ext cx="9171831" cy="1544687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377568"/>
            <a:ext cx="3646025" cy="16002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57" y="5033220"/>
            <a:ext cx="11160900" cy="344348"/>
          </a:xfrm>
          <a:prstGeom prst="rect">
            <a:avLst/>
          </a:prstGeom>
        </p:spPr>
      </p:pic>
      <p:sp>
        <p:nvSpPr>
          <p:cNvPr id="14" name="아래쪽 화살표 13"/>
          <p:cNvSpPr/>
          <p:nvPr/>
        </p:nvSpPr>
        <p:spPr>
          <a:xfrm>
            <a:off x="3810000" y="4305300"/>
            <a:ext cx="476251" cy="4683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667125" y="3451011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10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67125" y="7109674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11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42741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981200" y="6972300"/>
            <a:ext cx="12954000" cy="2906719"/>
            <a:chOff x="0" y="47625"/>
            <a:chExt cx="11394500" cy="2242997"/>
          </a:xfrm>
        </p:grpSpPr>
        <p:sp>
          <p:nvSpPr>
            <p:cNvPr id="5" name="TextBox 5"/>
            <p:cNvSpPr txBox="1"/>
            <p:nvPr/>
          </p:nvSpPr>
          <p:spPr>
            <a:xfrm>
              <a:off x="0" y="47625"/>
              <a:ext cx="11394500" cy="2770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메뉴판</a:t>
              </a:r>
              <a:r>
                <a: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 </a:t>
              </a: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GUI </a:t>
              </a:r>
              <a:r>
                <a: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Arial"/>
                  <a:sym typeface="Arial"/>
                </a:rPr>
                <a:t>설정 및 기능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Arial"/>
                <a:ea typeface="+mj-ea"/>
                <a:cs typeface="Arial"/>
                <a:sym typeface="Arial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07297"/>
              <a:ext cx="11394500" cy="1583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Arial"/>
                  <a:sym typeface="Arial"/>
                </a:rPr>
                <a:t> 1. </a:t>
              </a:r>
              <a:r>
                <a:rPr kumimoji="0" lang="ko-KR" altLang="en-US" sz="23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메뉴판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 버튼 설정</a:t>
              </a:r>
              <a:endPara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endParaRPr>
            </a:p>
            <a:p>
              <a:pPr marL="0" marR="0" lvl="0" indent="0" algn="l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Arial"/>
                  <a:sym typeface="Arial"/>
                </a:rPr>
                <a:t> 2. 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cards 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패널의 레이아웃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(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카드레이아웃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)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을 저장</a:t>
              </a:r>
              <a:endPara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맑은 고딕" panose="020B0503020000020004" pitchFamily="50" charset="-127"/>
                <a:cs typeface="Arial"/>
                <a:sym typeface="Arial"/>
              </a:endParaRPr>
            </a:p>
            <a:p>
              <a:pPr marL="0" marR="0" lvl="0" indent="0" algn="l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Arial"/>
                  <a:sym typeface="Arial"/>
                </a:rPr>
                <a:t>     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Food 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음식 메뉴가 변동 될 경우를 대비하여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, 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각 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4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장의 카드를 새로 업데이트 해줍니다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Arial"/>
                  <a:sym typeface="Arial"/>
                </a:rPr>
                <a:t>     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FOOD_MENU_PAGE 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라는 이름의 카드를 보여줍니다</a:t>
              </a:r>
              <a:r>
                <a:rPr kumimoji="0" lang="en-US" altLang="ko-KR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Arial"/>
                  <a:sym typeface="Arial"/>
                </a:rPr>
                <a:t> 3. </a:t>
              </a: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미리 설정되어있는 </a:t>
              </a:r>
              <a:r>
                <a:rPr kumimoji="0" lang="ko-KR" altLang="en-US" sz="23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맑은 고딕" panose="020B0503020000020004" pitchFamily="50" charset="-127"/>
                  <a:cs typeface="Arial"/>
                  <a:sym typeface="Arial"/>
                </a:rPr>
                <a:t>메뉴판</a:t>
              </a:r>
              <a:endParaRPr kumimoji="0" 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9" name="오른쪽 화살표 8"/>
          <p:cNvSpPr/>
          <p:nvPr/>
        </p:nvSpPr>
        <p:spPr>
          <a:xfrm>
            <a:off x="6290264" y="2482926"/>
            <a:ext cx="796335" cy="1083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50370" y="42291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1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885463" y="3871351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2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477760" y="7890522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Arial"/>
                <a:sym typeface="Arial"/>
              </a:rPr>
              <a:t>3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Arial"/>
              <a:sym typeface="Arial"/>
            </a:endParaRPr>
          </a:p>
        </p:txBody>
      </p:sp>
      <p:pic>
        <p:nvPicPr>
          <p:cNvPr id="21" name="내용 개체 틀 3"/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282857"/>
            <a:ext cx="4738740" cy="143091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164" y="2282857"/>
            <a:ext cx="6032599" cy="1430913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0" y="4488696"/>
            <a:ext cx="3734321" cy="333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3628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1" cy="1038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625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876984" y="1066800"/>
            <a:ext cx="9614059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CHAPTER 3-3 (</a:t>
            </a:r>
            <a:r>
              <a:rPr kumimoji="0" lang="ko-KR" altLang="en-US" sz="3500" b="0" i="0" u="none" strike="noStrike" kern="1200" cap="none" spc="0" normalizeH="0" baseline="0" noProof="0" dirty="0" err="1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오건철</a:t>
            </a:r>
            <a:r>
              <a:rPr kumimoji="0" lang="en-US" altLang="ko-KR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, </a:t>
            </a:r>
            <a:r>
              <a:rPr kumimoji="0" lang="ko-KR" altLang="en-US" sz="3500" b="0" i="0" u="none" strike="noStrike" kern="1200" cap="none" spc="0" normalizeH="0" baseline="0" noProof="0" dirty="0" err="1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최장원</a:t>
            </a: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)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08C7D9A-D11A-4E19-AB1A-A1A51112A83F}"/>
              </a:ext>
            </a:extLst>
          </p:cNvPr>
          <p:cNvSpPr txBox="1"/>
          <p:nvPr/>
        </p:nvSpPr>
        <p:spPr>
          <a:xfrm>
            <a:off x="6172200" y="6202536"/>
            <a:ext cx="11087101" cy="12542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2480" marR="0" lvl="1" indent="0" algn="r" defTabSz="914400" rtl="0" eaLnBrk="1" fontAlgn="auto" latinLnBrk="0" hangingPunct="1">
              <a:lnSpc>
                <a:spcPts val="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Vidaloka"/>
                <a:cs typeface="+mn-cs"/>
              </a:rPr>
              <a:t>- Admin &amp; Sales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247A1AC2-BC5D-4E04-A243-7A6E4CAE2DD4}"/>
              </a:ext>
            </a:extLst>
          </p:cNvPr>
          <p:cNvSpPr txBox="1"/>
          <p:nvPr/>
        </p:nvSpPr>
        <p:spPr>
          <a:xfrm>
            <a:off x="7645240" y="8252936"/>
            <a:ext cx="9614059" cy="39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DETAIL</a:t>
            </a:r>
          </a:p>
        </p:txBody>
      </p:sp>
    </p:spTree>
    <p:extLst>
      <p:ext uri="{BB962C8B-B14F-4D97-AF65-F5344CB8AC3E}">
        <p14:creationId xmlns:p14="http://schemas.microsoft.com/office/powerpoint/2010/main" val="21348623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ED872C9-E690-4C2F-9FD4-F581FBCD4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744" y="642196"/>
            <a:ext cx="11201400" cy="89147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0D1EA01-C28B-4D17-8C6A-AE279B3A7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0" y="783968"/>
            <a:ext cx="8229600" cy="1143000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관리자의 메뉴 관리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C03C5F-08BE-4FBA-B7F3-23579751FEAF}"/>
              </a:ext>
            </a:extLst>
          </p:cNvPr>
          <p:cNvSpPr txBox="1"/>
          <p:nvPr/>
        </p:nvSpPr>
        <p:spPr>
          <a:xfrm>
            <a:off x="12480605" y="2939534"/>
            <a:ext cx="53501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주문 시 매출 내역을 주문된 개수로 정렬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6EDDAEA-7F91-4BBA-9DED-AD9FB4098E17}"/>
              </a:ext>
            </a:extLst>
          </p:cNvPr>
          <p:cNvCxnSpPr>
            <a:cxnSpLocks/>
          </p:cNvCxnSpPr>
          <p:nvPr/>
        </p:nvCxnSpPr>
        <p:spPr>
          <a:xfrm>
            <a:off x="3810000" y="2400300"/>
            <a:ext cx="8153400" cy="434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7A047BB-9255-4280-B309-A0953FCBF813}"/>
              </a:ext>
            </a:extLst>
          </p:cNvPr>
          <p:cNvSpPr txBox="1"/>
          <p:nvPr/>
        </p:nvSpPr>
        <p:spPr>
          <a:xfrm>
            <a:off x="11942064" y="6555937"/>
            <a:ext cx="62000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메뉴 관리 버튼을 누르면 메뉴를 등록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수정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삭제 등 관리 할 수 있는 화면으로 전환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506F2DC-97E6-4CA6-A58E-EB7D37ACC6A1}"/>
              </a:ext>
            </a:extLst>
          </p:cNvPr>
          <p:cNvCxnSpPr>
            <a:cxnSpLocks/>
          </p:cNvCxnSpPr>
          <p:nvPr/>
        </p:nvCxnSpPr>
        <p:spPr>
          <a:xfrm>
            <a:off x="6838950" y="3073214"/>
            <a:ext cx="56416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AEA066D3-74BB-4A74-9745-4418B9B59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552700"/>
            <a:ext cx="10590635" cy="57912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0D1EA01-C28B-4D17-8C6A-AE279B3A7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507908"/>
            <a:ext cx="4800600" cy="1143000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매출 내역 소스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C03C5F-08BE-4FBA-B7F3-23579751FEAF}"/>
              </a:ext>
            </a:extLst>
          </p:cNvPr>
          <p:cNvSpPr txBox="1"/>
          <p:nvPr/>
        </p:nvSpPr>
        <p:spPr>
          <a:xfrm>
            <a:off x="11975592" y="2851866"/>
            <a:ext cx="5350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qty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변수로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주문시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메뉴 개수 설정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6EDDAEA-7F91-4BBA-9DED-AD9FB4098E17}"/>
              </a:ext>
            </a:extLst>
          </p:cNvPr>
          <p:cNvCxnSpPr>
            <a:cxnSpLocks/>
          </p:cNvCxnSpPr>
          <p:nvPr/>
        </p:nvCxnSpPr>
        <p:spPr>
          <a:xfrm flipV="1">
            <a:off x="10210800" y="4903714"/>
            <a:ext cx="1731264" cy="2068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7A047BB-9255-4280-B309-A0953FCBF813}"/>
              </a:ext>
            </a:extLst>
          </p:cNvPr>
          <p:cNvSpPr txBox="1"/>
          <p:nvPr/>
        </p:nvSpPr>
        <p:spPr>
          <a:xfrm>
            <a:off x="11942064" y="4728001"/>
            <a:ext cx="62000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기존 매출내역에 통계가 있을 시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매출내역에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기존 매출 개수인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salesResult.get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(food)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에다가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현재 주문량인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qty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를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누적시킨다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else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는 첫 주문일 시 그냥 현재 주문내역을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매출내역에 저장시킨다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506F2DC-97E6-4CA6-A58E-EB7D37ACC6A1}"/>
              </a:ext>
            </a:extLst>
          </p:cNvPr>
          <p:cNvCxnSpPr>
            <a:cxnSpLocks/>
          </p:cNvCxnSpPr>
          <p:nvPr/>
        </p:nvCxnSpPr>
        <p:spPr>
          <a:xfrm flipV="1">
            <a:off x="2705100" y="3082700"/>
            <a:ext cx="9236964" cy="1479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B5C639-A886-4286-AB45-D5981BA55BD0}"/>
              </a:ext>
            </a:extLst>
          </p:cNvPr>
          <p:cNvSpPr/>
          <p:nvPr/>
        </p:nvSpPr>
        <p:spPr>
          <a:xfrm>
            <a:off x="1347216" y="6134101"/>
            <a:ext cx="8863584" cy="18288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B3B7F3C1-121B-4C91-8FAA-46AA6229C25B}"/>
              </a:ext>
            </a:extLst>
          </p:cNvPr>
          <p:cNvSpPr txBox="1">
            <a:spLocks/>
          </p:cNvSpPr>
          <p:nvPr/>
        </p:nvSpPr>
        <p:spPr>
          <a:xfrm>
            <a:off x="457200" y="1837990"/>
            <a:ext cx="5943600" cy="5489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InitPageFrame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클래스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-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주문 시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salesResult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에 저장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904358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E0CB963-0EBD-4781-9433-946B5AB35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314" y="2534878"/>
            <a:ext cx="14249400" cy="466241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0D1EA01-C28B-4D17-8C6A-AE279B3A7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507908"/>
            <a:ext cx="4800600" cy="1143000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매출 내역 소스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6EDDAEA-7F91-4BBA-9DED-AD9FB4098E17}"/>
              </a:ext>
            </a:extLst>
          </p:cNvPr>
          <p:cNvCxnSpPr>
            <a:cxnSpLocks/>
          </p:cNvCxnSpPr>
          <p:nvPr/>
        </p:nvCxnSpPr>
        <p:spPr>
          <a:xfrm>
            <a:off x="3710090" y="5676900"/>
            <a:ext cx="1453255" cy="2075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7A047BB-9255-4280-B309-A0953FCBF813}"/>
              </a:ext>
            </a:extLst>
          </p:cNvPr>
          <p:cNvSpPr txBox="1"/>
          <p:nvPr/>
        </p:nvSpPr>
        <p:spPr>
          <a:xfrm>
            <a:off x="11942064" y="6555937"/>
            <a:ext cx="6200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1111111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C03C5F-08BE-4FBA-B7F3-23579751FEAF}"/>
              </a:ext>
            </a:extLst>
          </p:cNvPr>
          <p:cNvSpPr txBox="1"/>
          <p:nvPr/>
        </p:nvSpPr>
        <p:spPr>
          <a:xfrm>
            <a:off x="4228314" y="7819822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salesResult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를 가져와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TreeMap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생성 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매출순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(Integer)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으로 정렬하기 위해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Key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로 설정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Key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와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Value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를 반대로 설정해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Collections.sort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D39113B9-4359-4560-B9C1-66A13F14A82D}"/>
              </a:ext>
            </a:extLst>
          </p:cNvPr>
          <p:cNvSpPr txBox="1">
            <a:spLocks/>
          </p:cNvSpPr>
          <p:nvPr/>
        </p:nvSpPr>
        <p:spPr>
          <a:xfrm>
            <a:off x="796001" y="1207212"/>
            <a:ext cx="5867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저장된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salesResult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를 불러와 정렬 후 출력</a:t>
            </a:r>
          </a:p>
        </p:txBody>
      </p:sp>
    </p:spTree>
    <p:extLst>
      <p:ext uri="{BB962C8B-B14F-4D97-AF65-F5344CB8AC3E}">
        <p14:creationId xmlns:p14="http://schemas.microsoft.com/office/powerpoint/2010/main" val="2448482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876984" y="1066800"/>
            <a:ext cx="9614059" cy="49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1">
                <a:solidFill>
                  <a:srgbClr val="C1A480"/>
                </a:solidFill>
                <a:latin typeface="Open Sans"/>
              </a:rPr>
              <a:t>CHAPTER 1.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315201" y="6202536"/>
            <a:ext cx="9944100" cy="2017805"/>
            <a:chOff x="-440053" y="180975"/>
            <a:chExt cx="13258800" cy="2690406"/>
          </a:xfrm>
        </p:grpSpPr>
        <p:sp>
          <p:nvSpPr>
            <p:cNvPr id="5" name="TextBox 5"/>
            <p:cNvSpPr txBox="1"/>
            <p:nvPr/>
          </p:nvSpPr>
          <p:spPr>
            <a:xfrm>
              <a:off x="-440053" y="180975"/>
              <a:ext cx="13258800" cy="164147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584960" lvl="1" indent="-792480" algn="r">
                <a:lnSpc>
                  <a:spcPts val="9600"/>
                </a:lnSpc>
                <a:buFont typeface="Arial"/>
                <a:buChar char="•"/>
              </a:pPr>
              <a:r>
                <a:rPr lang="en-US" sz="9600" dirty="0" err="1">
                  <a:solidFill>
                    <a:srgbClr val="F3F4ED"/>
                  </a:solidFill>
                  <a:ea typeface="Vidaloka"/>
                </a:rPr>
                <a:t>주제</a:t>
              </a:r>
              <a:r>
                <a:rPr lang="en-US" sz="9600" dirty="0">
                  <a:solidFill>
                    <a:srgbClr val="F3F4ED"/>
                  </a:solidFill>
                  <a:ea typeface="Vidaloka"/>
                </a:rPr>
                <a:t>, </a:t>
              </a:r>
              <a:r>
                <a:rPr lang="en-US" sz="9600" dirty="0" err="1">
                  <a:solidFill>
                    <a:srgbClr val="F3F4ED"/>
                  </a:solidFill>
                  <a:ea typeface="Vidaloka"/>
                </a:rPr>
                <a:t>기획</a:t>
              </a:r>
              <a:r>
                <a:rPr lang="en-US" sz="9600" dirty="0">
                  <a:solidFill>
                    <a:srgbClr val="F3F4ED"/>
                  </a:solidFill>
                  <a:ea typeface="Vidaloka"/>
                </a:rPr>
                <a:t> </a:t>
              </a:r>
              <a:r>
                <a:rPr lang="en-US" sz="9600" dirty="0" err="1">
                  <a:solidFill>
                    <a:srgbClr val="F3F4ED"/>
                  </a:solidFill>
                  <a:ea typeface="Vidaloka"/>
                </a:rPr>
                <a:t>의도</a:t>
              </a:r>
              <a:endParaRPr lang="en-US" sz="9600" dirty="0">
                <a:solidFill>
                  <a:srgbClr val="F3F4ED"/>
                </a:solidFill>
                <a:ea typeface="Vidaloka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343696"/>
              <a:ext cx="12818745" cy="527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20"/>
                </a:lnSpc>
              </a:pPr>
              <a:r>
                <a:rPr lang="en-US" sz="2600" spc="520">
                  <a:solidFill>
                    <a:srgbClr val="C1A480"/>
                  </a:solidFill>
                  <a:latin typeface="Open Sans Light"/>
                </a:rPr>
                <a:t>THEME&amp;DESIGN</a:t>
              </a: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3578F82-28FB-41A7-94B7-93D5E1E5F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33500"/>
            <a:ext cx="7817063" cy="7848583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C08D0AD-C802-4AF9-B398-D494E036495F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7885176" y="1956816"/>
            <a:ext cx="2685288" cy="6333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C48635B-FBE2-4369-867B-7BF63116EB97}"/>
              </a:ext>
            </a:extLst>
          </p:cNvPr>
          <p:cNvSpPr/>
          <p:nvPr/>
        </p:nvSpPr>
        <p:spPr>
          <a:xfrm>
            <a:off x="1636776" y="2263402"/>
            <a:ext cx="6248400" cy="653535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22467C-288C-4DA3-8298-E2595107C2C3}"/>
              </a:ext>
            </a:extLst>
          </p:cNvPr>
          <p:cNvSpPr txBox="1"/>
          <p:nvPr/>
        </p:nvSpPr>
        <p:spPr>
          <a:xfrm>
            <a:off x="10603992" y="1716608"/>
            <a:ext cx="55351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추가 버튼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버튼을 클릭 시 카테고리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메뉴이름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가격을 입력 할 수 있는 프레임 생성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메뉴 번호는 자동생성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수정 버튼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–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테이블의 행을 선택 후 버튼 클릭 시 수정을 할 수 있는 프레임 생성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삭제 버튼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행 선택 후 삭제 버튼 클릭 시 삭제를 묻는 확인 창이 뜬 후 확인을 누를 시 행 삭제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D6CBE58-F623-4D81-A3DA-0B9647203F74}"/>
              </a:ext>
            </a:extLst>
          </p:cNvPr>
          <p:cNvSpPr/>
          <p:nvPr/>
        </p:nvSpPr>
        <p:spPr>
          <a:xfrm>
            <a:off x="838200" y="3111270"/>
            <a:ext cx="7467600" cy="3099030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DF72C6E-22D1-417E-BFF6-8CC27EC54364}"/>
              </a:ext>
            </a:extLst>
          </p:cNvPr>
          <p:cNvCxnSpPr>
            <a:cxnSpLocks/>
          </p:cNvCxnSpPr>
          <p:nvPr/>
        </p:nvCxnSpPr>
        <p:spPr>
          <a:xfrm>
            <a:off x="8271807" y="5929875"/>
            <a:ext cx="2298657" cy="13472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9C63E7-3E05-4BD2-86E5-673360238A5E}"/>
              </a:ext>
            </a:extLst>
          </p:cNvPr>
          <p:cNvSpPr txBox="1"/>
          <p:nvPr/>
        </p:nvSpPr>
        <p:spPr>
          <a:xfrm>
            <a:off x="10570464" y="7124700"/>
            <a:ext cx="62737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행단위로 입력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삭제가 용이하도록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DefaultTableModel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클래스를 사용해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Table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생성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3EE6E38-488F-4192-80EF-8ABC82725601}"/>
              </a:ext>
            </a:extLst>
          </p:cNvPr>
          <p:cNvSpPr txBox="1">
            <a:spLocks/>
          </p:cNvSpPr>
          <p:nvPr/>
        </p:nvSpPr>
        <p:spPr>
          <a:xfrm>
            <a:off x="838200" y="288352"/>
            <a:ext cx="5638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메뉴 추가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,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수정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,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24416671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DE8F7DC-7375-45BC-BB66-B62CCB604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351" y="1179769"/>
            <a:ext cx="7895624" cy="7927461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C08D0AD-C802-4AF9-B398-D494E036495F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791200" y="1368129"/>
            <a:ext cx="4779264" cy="23219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C48635B-FBE2-4369-867B-7BF63116EB97}"/>
              </a:ext>
            </a:extLst>
          </p:cNvPr>
          <p:cNvSpPr/>
          <p:nvPr/>
        </p:nvSpPr>
        <p:spPr>
          <a:xfrm>
            <a:off x="2148840" y="3227278"/>
            <a:ext cx="3642360" cy="925622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22467C-288C-4DA3-8298-E2595107C2C3}"/>
              </a:ext>
            </a:extLst>
          </p:cNvPr>
          <p:cNvSpPr txBox="1"/>
          <p:nvPr/>
        </p:nvSpPr>
        <p:spPr>
          <a:xfrm>
            <a:off x="10679746" y="1040165"/>
            <a:ext cx="7096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categoryTableModel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이라는 카테고리 테이블을 생성</a:t>
            </a:r>
            <a:endParaRPr kumimoji="0" lang="en-US" altLang="ko-KR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D6CBE58-F623-4D81-A3DA-0B9647203F74}"/>
              </a:ext>
            </a:extLst>
          </p:cNvPr>
          <p:cNvSpPr/>
          <p:nvPr/>
        </p:nvSpPr>
        <p:spPr>
          <a:xfrm>
            <a:off x="2130552" y="5080116"/>
            <a:ext cx="4550664" cy="1511184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DF72C6E-22D1-417E-BFF6-8CC27EC54364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681216" y="5835708"/>
            <a:ext cx="3666744" cy="334672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9C63E7-3E05-4BD2-86E5-673360238A5E}"/>
              </a:ext>
            </a:extLst>
          </p:cNvPr>
          <p:cNvSpPr txBox="1"/>
          <p:nvPr/>
        </p:nvSpPr>
        <p:spPr>
          <a:xfrm>
            <a:off x="10347960" y="8973392"/>
            <a:ext cx="4084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메뉴이름과 음식 가격을 입력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E28A876-89AE-410B-A8B4-D09BE92A90EA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6705600" y="2529109"/>
            <a:ext cx="3642360" cy="19189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87019D-8D57-4462-99E2-408179659296}"/>
              </a:ext>
            </a:extLst>
          </p:cNvPr>
          <p:cNvSpPr/>
          <p:nvPr/>
        </p:nvSpPr>
        <p:spPr>
          <a:xfrm>
            <a:off x="2154936" y="4209861"/>
            <a:ext cx="4550664" cy="476439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0578EA-9C45-4963-AD56-AF3E7987CBAD}"/>
              </a:ext>
            </a:extLst>
          </p:cNvPr>
          <p:cNvSpPr txBox="1"/>
          <p:nvPr/>
        </p:nvSpPr>
        <p:spPr>
          <a:xfrm>
            <a:off x="10456107" y="2288915"/>
            <a:ext cx="6738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카테고리를 선택하면 자동으로 메뉴번호를 지정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1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부터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menuNo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의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max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사이 가장 작은 정수를 지정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316616AD-D8FF-4AEE-90AB-2C4B5598D957}"/>
              </a:ext>
            </a:extLst>
          </p:cNvPr>
          <p:cNvSpPr txBox="1">
            <a:spLocks/>
          </p:cNvSpPr>
          <p:nvPr/>
        </p:nvSpPr>
        <p:spPr>
          <a:xfrm>
            <a:off x="870351" y="276857"/>
            <a:ext cx="5638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메뉴 추가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98CBEEA-5A24-44F4-9999-96456D40B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9635" y="3281094"/>
            <a:ext cx="7096509" cy="527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9561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89F559D-3E0F-453D-ABDE-257D321E9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1028700"/>
            <a:ext cx="10616356" cy="8965854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C08D0AD-C802-4AF9-B398-D494E036495F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0820399" y="1900523"/>
            <a:ext cx="75069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C48635B-FBE2-4369-867B-7BF63116EB97}"/>
              </a:ext>
            </a:extLst>
          </p:cNvPr>
          <p:cNvSpPr/>
          <p:nvPr/>
        </p:nvSpPr>
        <p:spPr>
          <a:xfrm>
            <a:off x="688714" y="1391375"/>
            <a:ext cx="10131685" cy="1018296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22467C-288C-4DA3-8298-E2595107C2C3}"/>
              </a:ext>
            </a:extLst>
          </p:cNvPr>
          <p:cNvSpPr txBox="1"/>
          <p:nvPr/>
        </p:nvSpPr>
        <p:spPr>
          <a:xfrm>
            <a:off x="11571097" y="1651800"/>
            <a:ext cx="6541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TextField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가 빈칸이면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return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D6CBE58-F623-4D81-A3DA-0B9647203F74}"/>
              </a:ext>
            </a:extLst>
          </p:cNvPr>
          <p:cNvSpPr/>
          <p:nvPr/>
        </p:nvSpPr>
        <p:spPr>
          <a:xfrm>
            <a:off x="688714" y="8085892"/>
            <a:ext cx="7302346" cy="1570694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DF72C6E-22D1-417E-BFF6-8CC27EC54364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7991060" y="8085892"/>
            <a:ext cx="3580037" cy="78534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9C63E7-3E05-4BD2-86E5-673360238A5E}"/>
              </a:ext>
            </a:extLst>
          </p:cNvPr>
          <p:cNvSpPr txBox="1"/>
          <p:nvPr/>
        </p:nvSpPr>
        <p:spPr>
          <a:xfrm>
            <a:off x="11571097" y="7810500"/>
            <a:ext cx="66841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메인화면에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카테고리별로 메뉴를 나타내기 위해 메뉴를 가져와  카테고리별로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Table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생성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E28A876-89AE-410B-A8B4-D09BE92A90EA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10286999" y="4421985"/>
            <a:ext cx="1284098" cy="77108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87019D-8D57-4462-99E2-408179659296}"/>
              </a:ext>
            </a:extLst>
          </p:cNvPr>
          <p:cNvSpPr/>
          <p:nvPr/>
        </p:nvSpPr>
        <p:spPr>
          <a:xfrm>
            <a:off x="698654" y="4633035"/>
            <a:ext cx="9588345" cy="1120066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0578EA-9C45-4963-AD56-AF3E7987CBAD}"/>
              </a:ext>
            </a:extLst>
          </p:cNvPr>
          <p:cNvSpPr txBox="1"/>
          <p:nvPr/>
        </p:nvSpPr>
        <p:spPr>
          <a:xfrm>
            <a:off x="11571097" y="4030757"/>
            <a:ext cx="50914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userRepo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에 있는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FoodMenu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를 가져와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중복되는 값이 있는지 확인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996603FA-EDB8-4B6E-B4E6-8CB50CB6966C}"/>
              </a:ext>
            </a:extLst>
          </p:cNvPr>
          <p:cNvSpPr txBox="1">
            <a:spLocks/>
          </p:cNvSpPr>
          <p:nvPr/>
        </p:nvSpPr>
        <p:spPr>
          <a:xfrm>
            <a:off x="533400" y="253138"/>
            <a:ext cx="5638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메뉴 추가</a:t>
            </a:r>
          </a:p>
        </p:txBody>
      </p:sp>
    </p:spTree>
    <p:extLst>
      <p:ext uri="{BB962C8B-B14F-4D97-AF65-F5344CB8AC3E}">
        <p14:creationId xmlns:p14="http://schemas.microsoft.com/office/powerpoint/2010/main" val="13958938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B0CA847-391B-4BE7-AE57-B34365C48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347" y="1257300"/>
            <a:ext cx="7999277" cy="8031532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C08D0AD-C802-4AF9-B398-D494E036495F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7467600" y="2929096"/>
            <a:ext cx="2590800" cy="112837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C48635B-FBE2-4369-867B-7BF63116EB97}"/>
              </a:ext>
            </a:extLst>
          </p:cNvPr>
          <p:cNvSpPr/>
          <p:nvPr/>
        </p:nvSpPr>
        <p:spPr>
          <a:xfrm>
            <a:off x="2819400" y="3322251"/>
            <a:ext cx="4648200" cy="1470429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22467C-288C-4DA3-8298-E2595107C2C3}"/>
              </a:ext>
            </a:extLst>
          </p:cNvPr>
          <p:cNvSpPr txBox="1"/>
          <p:nvPr/>
        </p:nvSpPr>
        <p:spPr>
          <a:xfrm>
            <a:off x="10041835" y="2751967"/>
            <a:ext cx="6541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한번 결정된 카테고리와 메뉴번호는 수정 불가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D6CBE58-F623-4D81-A3DA-0B9647203F74}"/>
              </a:ext>
            </a:extLst>
          </p:cNvPr>
          <p:cNvSpPr/>
          <p:nvPr/>
        </p:nvSpPr>
        <p:spPr>
          <a:xfrm>
            <a:off x="2819399" y="5174152"/>
            <a:ext cx="4648199" cy="1501646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DF72C6E-22D1-417E-BFF6-8CC27EC54364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467598" y="5924975"/>
            <a:ext cx="2590802" cy="51999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9C63E7-3E05-4BD2-86E5-673360238A5E}"/>
              </a:ext>
            </a:extLst>
          </p:cNvPr>
          <p:cNvSpPr txBox="1"/>
          <p:nvPr/>
        </p:nvSpPr>
        <p:spPr>
          <a:xfrm>
            <a:off x="10058400" y="6329549"/>
            <a:ext cx="47692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메뉴이름과 음식 가격만 수정 가능</a:t>
            </a: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316616AD-D8FF-4AEE-90AB-2C4B5598D957}"/>
              </a:ext>
            </a:extLst>
          </p:cNvPr>
          <p:cNvSpPr txBox="1">
            <a:spLocks/>
          </p:cNvSpPr>
          <p:nvPr/>
        </p:nvSpPr>
        <p:spPr>
          <a:xfrm>
            <a:off x="609600" y="272311"/>
            <a:ext cx="5638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메뉴 수정</a:t>
            </a:r>
          </a:p>
        </p:txBody>
      </p:sp>
    </p:spTree>
    <p:extLst>
      <p:ext uri="{BB962C8B-B14F-4D97-AF65-F5344CB8AC3E}">
        <p14:creationId xmlns:p14="http://schemas.microsoft.com/office/powerpoint/2010/main" val="37202322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B7DFBF9-8408-4211-A392-45A7E126C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5" y="1119067"/>
            <a:ext cx="7464204" cy="8914795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C08D0AD-C802-4AF9-B398-D494E036495F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8001000" y="2400301"/>
            <a:ext cx="1101824" cy="16153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C48635B-FBE2-4369-867B-7BF63116EB97}"/>
              </a:ext>
            </a:extLst>
          </p:cNvPr>
          <p:cNvSpPr/>
          <p:nvPr/>
        </p:nvSpPr>
        <p:spPr>
          <a:xfrm>
            <a:off x="698653" y="1509246"/>
            <a:ext cx="7302347" cy="5012848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22467C-288C-4DA3-8298-E2595107C2C3}"/>
              </a:ext>
            </a:extLst>
          </p:cNvPr>
          <p:cNvSpPr txBox="1"/>
          <p:nvPr/>
        </p:nvSpPr>
        <p:spPr>
          <a:xfrm>
            <a:off x="9092885" y="2169468"/>
            <a:ext cx="6541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현재 메뉴와 수정할 메뉴를 분리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D6CBE58-F623-4D81-A3DA-0B9647203F74}"/>
              </a:ext>
            </a:extLst>
          </p:cNvPr>
          <p:cNvSpPr/>
          <p:nvPr/>
        </p:nvSpPr>
        <p:spPr>
          <a:xfrm>
            <a:off x="698654" y="7992406"/>
            <a:ext cx="7302346" cy="2041456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DF72C6E-22D1-417E-BFF6-8CC27EC54364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8001000" y="8343902"/>
            <a:ext cx="1143000" cy="6692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19C63E7-3E05-4BD2-86E5-673360238A5E}"/>
              </a:ext>
            </a:extLst>
          </p:cNvPr>
          <p:cNvSpPr txBox="1"/>
          <p:nvPr/>
        </p:nvSpPr>
        <p:spPr>
          <a:xfrm>
            <a:off x="9102824" y="8113067"/>
            <a:ext cx="84106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기존의 메뉴를 삭제 후 새로운 메뉴 행을 추가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변경된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tableModel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이 반영되도록 </a:t>
            </a:r>
            <a:r>
              <a:rPr kumimoji="0" lang="ko-KR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model.fireTableDataChanged</a:t>
            </a:r>
            <a:r>
              <a:rPr kumimoji="0" lang="ko-KR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()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메소드를 호출하여 테이블 업데이트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E28A876-89AE-410B-A8B4-D09BE92A90EA}"/>
              </a:ext>
            </a:extLst>
          </p:cNvPr>
          <p:cNvCxnSpPr>
            <a:cxnSpLocks/>
            <a:stCxn id="14" idx="3"/>
            <a:endCxn id="9" idx="1"/>
          </p:cNvCxnSpPr>
          <p:nvPr/>
        </p:nvCxnSpPr>
        <p:spPr>
          <a:xfrm flipV="1">
            <a:off x="8001000" y="6376728"/>
            <a:ext cx="1109870" cy="87040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87019D-8D57-4462-99E2-408179659296}"/>
              </a:ext>
            </a:extLst>
          </p:cNvPr>
          <p:cNvSpPr/>
          <p:nvPr/>
        </p:nvSpPr>
        <p:spPr>
          <a:xfrm>
            <a:off x="698653" y="6607560"/>
            <a:ext cx="7302347" cy="1279139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0578EA-9C45-4963-AD56-AF3E7987CBAD}"/>
              </a:ext>
            </a:extLst>
          </p:cNvPr>
          <p:cNvSpPr txBox="1"/>
          <p:nvPr/>
        </p:nvSpPr>
        <p:spPr>
          <a:xfrm>
            <a:off x="9110870" y="6145895"/>
            <a:ext cx="2922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각자 객체를 생성 후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996603FA-EDB8-4B6E-B4E6-8CB50CB6966C}"/>
              </a:ext>
            </a:extLst>
          </p:cNvPr>
          <p:cNvSpPr txBox="1">
            <a:spLocks/>
          </p:cNvSpPr>
          <p:nvPr/>
        </p:nvSpPr>
        <p:spPr>
          <a:xfrm>
            <a:off x="533400" y="253138"/>
            <a:ext cx="5638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메뉴 수정</a:t>
            </a:r>
          </a:p>
        </p:txBody>
      </p:sp>
    </p:spTree>
    <p:extLst>
      <p:ext uri="{BB962C8B-B14F-4D97-AF65-F5344CB8AC3E}">
        <p14:creationId xmlns:p14="http://schemas.microsoft.com/office/powerpoint/2010/main" val="29951710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48B538-1159-4DA3-930F-5AB0A6330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146" y="1443432"/>
            <a:ext cx="7848600" cy="78802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D22467C-288C-4DA3-8298-E2595107C2C3}"/>
              </a:ext>
            </a:extLst>
          </p:cNvPr>
          <p:cNvSpPr txBox="1"/>
          <p:nvPr/>
        </p:nvSpPr>
        <p:spPr>
          <a:xfrm>
            <a:off x="9322904" y="4305300"/>
            <a:ext cx="6541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삭제할 행을 선택 후 삭제 버튼 클릭 시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정말로 삭제할 것인지에 대한 확인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,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취소창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E28A876-89AE-410B-A8B4-D09BE92A90EA}"/>
              </a:ext>
            </a:extLst>
          </p:cNvPr>
          <p:cNvCxnSpPr>
            <a:cxnSpLocks/>
          </p:cNvCxnSpPr>
          <p:nvPr/>
        </p:nvCxnSpPr>
        <p:spPr>
          <a:xfrm flipV="1">
            <a:off x="8231391" y="4795777"/>
            <a:ext cx="1065009" cy="8282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87019D-8D57-4462-99E2-408179659296}"/>
              </a:ext>
            </a:extLst>
          </p:cNvPr>
          <p:cNvSpPr/>
          <p:nvPr/>
        </p:nvSpPr>
        <p:spPr>
          <a:xfrm>
            <a:off x="730146" y="4438179"/>
            <a:ext cx="7499454" cy="2305521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996603FA-EDB8-4B6E-B4E6-8CB50CB6966C}"/>
              </a:ext>
            </a:extLst>
          </p:cNvPr>
          <p:cNvSpPr txBox="1">
            <a:spLocks/>
          </p:cNvSpPr>
          <p:nvPr/>
        </p:nvSpPr>
        <p:spPr>
          <a:xfrm>
            <a:off x="533400" y="253138"/>
            <a:ext cx="5638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메뉴 삭제</a:t>
            </a:r>
          </a:p>
        </p:txBody>
      </p:sp>
    </p:spTree>
    <p:extLst>
      <p:ext uri="{BB962C8B-B14F-4D97-AF65-F5344CB8AC3E}">
        <p14:creationId xmlns:p14="http://schemas.microsoft.com/office/powerpoint/2010/main" val="8211712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A328A54-2F25-4DC2-8F7C-EFF896186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496" y="7240646"/>
            <a:ext cx="6268690" cy="245450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2F1E29E2-414B-4B08-A236-5B674E17F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525187"/>
            <a:ext cx="11180524" cy="4684811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C08D0AD-C802-4AF9-B398-D494E036495F}"/>
              </a:ext>
            </a:extLst>
          </p:cNvPr>
          <p:cNvCxnSpPr>
            <a:cxnSpLocks/>
          </p:cNvCxnSpPr>
          <p:nvPr/>
        </p:nvCxnSpPr>
        <p:spPr>
          <a:xfrm flipV="1">
            <a:off x="10363200" y="2514600"/>
            <a:ext cx="2109609" cy="3429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D22467C-288C-4DA3-8298-E2595107C2C3}"/>
              </a:ext>
            </a:extLst>
          </p:cNvPr>
          <p:cNvSpPr txBox="1"/>
          <p:nvPr/>
        </p:nvSpPr>
        <p:spPr>
          <a:xfrm>
            <a:off x="12472809" y="2254410"/>
            <a:ext cx="5943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Table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의 선택된 행의 값들을 이용해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food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생성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E28A876-89AE-410B-A8B4-D09BE92A90EA}"/>
              </a:ext>
            </a:extLst>
          </p:cNvPr>
          <p:cNvCxnSpPr>
            <a:cxnSpLocks/>
          </p:cNvCxnSpPr>
          <p:nvPr/>
        </p:nvCxnSpPr>
        <p:spPr>
          <a:xfrm>
            <a:off x="11582400" y="4556478"/>
            <a:ext cx="890409" cy="4775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제목 1">
            <a:extLst>
              <a:ext uri="{FF2B5EF4-FFF2-40B4-BE49-F238E27FC236}">
                <a16:creationId xmlns:a16="http://schemas.microsoft.com/office/drawing/2014/main" id="{996603FA-EDB8-4B6E-B4E6-8CB50CB6966C}"/>
              </a:ext>
            </a:extLst>
          </p:cNvPr>
          <p:cNvSpPr txBox="1">
            <a:spLocks/>
          </p:cNvSpPr>
          <p:nvPr/>
        </p:nvSpPr>
        <p:spPr>
          <a:xfrm>
            <a:off x="533400" y="253138"/>
            <a:ext cx="5638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메뉴 삭제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688DBD-2A8B-4359-92D2-A353D73097C1}"/>
              </a:ext>
            </a:extLst>
          </p:cNvPr>
          <p:cNvSpPr txBox="1"/>
          <p:nvPr/>
        </p:nvSpPr>
        <p:spPr>
          <a:xfrm>
            <a:off x="1228496" y="6665060"/>
            <a:ext cx="3519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FoodMenu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클래스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(model)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941A09B-FF3E-4A68-8A8F-9BA2A84CAA96}"/>
              </a:ext>
            </a:extLst>
          </p:cNvPr>
          <p:cNvSpPr/>
          <p:nvPr/>
        </p:nvSpPr>
        <p:spPr>
          <a:xfrm>
            <a:off x="533400" y="1638300"/>
            <a:ext cx="9829800" cy="1752600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FAA3A7-B618-4BB3-824A-E3FFD050386E}"/>
              </a:ext>
            </a:extLst>
          </p:cNvPr>
          <p:cNvSpPr txBox="1"/>
          <p:nvPr/>
        </p:nvSpPr>
        <p:spPr>
          <a:xfrm>
            <a:off x="12472809" y="4768443"/>
            <a:ext cx="493423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Boolean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자료형의 </a:t>
            </a: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isRemoved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변수에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food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행 제거 메소드 반환 값 대입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제거에 성공하면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true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제거에 실패하면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false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반환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D779837-C27F-4385-814C-484F6BF72C7A}"/>
              </a:ext>
            </a:extLst>
          </p:cNvPr>
          <p:cNvSpPr/>
          <p:nvPr/>
        </p:nvSpPr>
        <p:spPr>
          <a:xfrm>
            <a:off x="534558" y="3404766"/>
            <a:ext cx="11047842" cy="1987077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76015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876984" y="1066800"/>
            <a:ext cx="9614059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CHAPTER 3-4 (</a:t>
            </a:r>
            <a:r>
              <a:rPr kumimoji="0" lang="ko-KR" alt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이준호</a:t>
            </a:r>
            <a:r>
              <a:rPr kumimoji="0" lang="en-US" altLang="ko-KR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)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C1A48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645240" y="8252936"/>
            <a:ext cx="9614059" cy="39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DETAIL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08C7D9A-D11A-4E19-AB1A-A1A51112A83F}"/>
              </a:ext>
            </a:extLst>
          </p:cNvPr>
          <p:cNvSpPr txBox="1"/>
          <p:nvPr/>
        </p:nvSpPr>
        <p:spPr>
          <a:xfrm>
            <a:off x="1828800" y="5676900"/>
            <a:ext cx="15430501" cy="24794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2480" marR="0" lvl="1" indent="0" algn="r" defTabSz="914400" rtl="0" eaLnBrk="1" fontAlgn="auto" latinLnBrk="0" hangingPunct="1">
              <a:lnSpc>
                <a:spcPts val="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Vidaloka"/>
                <a:cs typeface="+mn-cs"/>
              </a:rPr>
              <a:t>- Order Cancel &amp; Object Connection</a:t>
            </a:r>
          </a:p>
        </p:txBody>
      </p:sp>
    </p:spTree>
    <p:extLst>
      <p:ext uri="{BB962C8B-B14F-4D97-AF65-F5344CB8AC3E}">
        <p14:creationId xmlns:p14="http://schemas.microsoft.com/office/powerpoint/2010/main" val="6458014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5CAEF10-7825-49EA-8AB2-DF8F03EC6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3" y="1792864"/>
            <a:ext cx="10883747" cy="44936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0578EA-9C45-4963-AD56-AF3E7987CBAD}"/>
              </a:ext>
            </a:extLst>
          </p:cNvPr>
          <p:cNvSpPr txBox="1"/>
          <p:nvPr/>
        </p:nvSpPr>
        <p:spPr>
          <a:xfrm>
            <a:off x="11506200" y="1800484"/>
            <a:ext cx="57390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User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는 음식주문 사용자를 정의하는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Class,</a:t>
            </a:r>
            <a:b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</a:b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Comparable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인터페이스를 상속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996603FA-EDB8-4B6E-B4E6-8CB50CB6966C}"/>
              </a:ext>
            </a:extLst>
          </p:cNvPr>
          <p:cNvSpPr txBox="1">
            <a:spLocks/>
          </p:cNvSpPr>
          <p:nvPr/>
        </p:nvSpPr>
        <p:spPr>
          <a:xfrm>
            <a:off x="533400" y="253138"/>
            <a:ext cx="6781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객체에 </a:t>
            </a:r>
            <a:r>
              <a:rPr lang="ko-KR" altLang="en-US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대한 설명과 정렬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j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95470EF-ED1E-4255-A1B2-532533191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53" y="6683226"/>
            <a:ext cx="11135207" cy="91223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FA6E666-EF77-4727-87F7-B06A48ACDAF6}"/>
              </a:ext>
            </a:extLst>
          </p:cNvPr>
          <p:cNvSpPr txBox="1"/>
          <p:nvPr/>
        </p:nvSpPr>
        <p:spPr>
          <a:xfrm>
            <a:off x="11490960" y="6556801"/>
            <a:ext cx="691695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2400" dirty="0">
                <a:solidFill>
                  <a:prstClr val="white"/>
                </a:solidFill>
              </a:rPr>
              <a:t>User</a:t>
            </a:r>
            <a:r>
              <a:rPr lang="ko-KR" altLang="en-US" sz="2400" dirty="0">
                <a:solidFill>
                  <a:prstClr val="white"/>
                </a:solidFill>
              </a:rPr>
              <a:t>클래스에 있는 주문내역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en-US" altLang="ko-KR" sz="2400" dirty="0">
                <a:solidFill>
                  <a:prstClr val="white"/>
                </a:solidFill>
              </a:rPr>
              <a:t>(Map&lt;Food, Integer&gt; </a:t>
            </a:r>
            <a:r>
              <a:rPr lang="en-US" altLang="ko-KR" sz="2400" dirty="0" err="1">
                <a:solidFill>
                  <a:prstClr val="white"/>
                </a:solidFill>
              </a:rPr>
              <a:t>orderList</a:t>
            </a:r>
            <a:r>
              <a:rPr lang="en-US" altLang="ko-KR" sz="2400" dirty="0">
                <a:solidFill>
                  <a:prstClr val="white"/>
                </a:solidFill>
              </a:rPr>
              <a:t>;)</a:t>
            </a:r>
            <a:r>
              <a:rPr lang="ko-KR" altLang="en-US" sz="2400" dirty="0">
                <a:solidFill>
                  <a:prstClr val="white"/>
                </a:solidFill>
              </a:rPr>
              <a:t>은 </a:t>
            </a:r>
            <a:r>
              <a:rPr lang="en-US" altLang="ko-KR" sz="2400" dirty="0">
                <a:solidFill>
                  <a:prstClr val="white"/>
                </a:solidFill>
              </a:rPr>
              <a:t>Food</a:t>
            </a:r>
            <a:r>
              <a:rPr lang="ko-KR" altLang="en-US" sz="2400" dirty="0">
                <a:solidFill>
                  <a:prstClr val="white"/>
                </a:solidFill>
              </a:rPr>
              <a:t>에 정의된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en-US" altLang="ko-KR" sz="2400" dirty="0" err="1">
                <a:solidFill>
                  <a:prstClr val="white"/>
                </a:solidFill>
              </a:rPr>
              <a:t>compareTo</a:t>
            </a:r>
            <a:r>
              <a:rPr lang="en-US" altLang="ko-KR" sz="2400" dirty="0">
                <a:solidFill>
                  <a:prstClr val="white"/>
                </a:solidFill>
              </a:rPr>
              <a:t> </a:t>
            </a:r>
            <a:r>
              <a:rPr lang="ko-KR" altLang="en-US" sz="2400" dirty="0">
                <a:solidFill>
                  <a:prstClr val="white"/>
                </a:solidFill>
              </a:rPr>
              <a:t>메소드를 를 기반으로 자동 정렬되는데</a:t>
            </a:r>
            <a:r>
              <a:rPr lang="en-US" altLang="ko-KR" sz="2400" dirty="0">
                <a:solidFill>
                  <a:prstClr val="white"/>
                </a:solidFill>
              </a:rPr>
              <a:t>,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en-US" altLang="ko-KR" sz="2400" dirty="0" err="1">
                <a:solidFill>
                  <a:prstClr val="white"/>
                </a:solidFill>
              </a:rPr>
              <a:t>TreeMap</a:t>
            </a:r>
            <a:r>
              <a:rPr lang="ko-KR" altLang="en-US" sz="2400" dirty="0">
                <a:solidFill>
                  <a:prstClr val="white"/>
                </a:solidFill>
              </a:rPr>
              <a:t>의 특성으로 가능</a:t>
            </a:r>
            <a:r>
              <a:rPr lang="en-US" altLang="ko-KR" sz="2400" dirty="0">
                <a:solidFill>
                  <a:prstClr val="white"/>
                </a:solidFill>
              </a:rPr>
              <a:t> 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en-US" altLang="ko-KR" sz="2400" dirty="0">
                <a:solidFill>
                  <a:prstClr val="white"/>
                </a:solidFill>
              </a:rPr>
              <a:t>Map</a:t>
            </a:r>
            <a:r>
              <a:rPr lang="ko-KR" altLang="en-US" sz="2400" dirty="0">
                <a:solidFill>
                  <a:prstClr val="white"/>
                </a:solidFill>
              </a:rPr>
              <a:t>으로 정의한 </a:t>
            </a:r>
            <a:r>
              <a:rPr lang="en-US" altLang="ko-KR" sz="2400" dirty="0" err="1">
                <a:solidFill>
                  <a:prstClr val="white"/>
                </a:solidFill>
              </a:rPr>
              <a:t>orderList</a:t>
            </a:r>
            <a:r>
              <a:rPr lang="ko-KR" altLang="en-US" sz="2400" dirty="0">
                <a:solidFill>
                  <a:prstClr val="white"/>
                </a:solidFill>
              </a:rPr>
              <a:t>를 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초기화 시 다형성을 이용하여 </a:t>
            </a:r>
            <a:r>
              <a:rPr lang="en-US" altLang="ko-KR" sz="2400" dirty="0" err="1">
                <a:solidFill>
                  <a:prstClr val="white"/>
                </a:solidFill>
              </a:rPr>
              <a:t>TreeMap</a:t>
            </a:r>
            <a:r>
              <a:rPr lang="en-US" altLang="ko-KR" sz="2400" dirty="0">
                <a:solidFill>
                  <a:prstClr val="white"/>
                </a:solidFill>
              </a:rPr>
              <a:t> </a:t>
            </a:r>
            <a:r>
              <a:rPr lang="ko-KR" altLang="en-US" sz="2400" dirty="0">
                <a:solidFill>
                  <a:prstClr val="white"/>
                </a:solidFill>
              </a:rPr>
              <a:t>초기화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따라서 </a:t>
            </a:r>
            <a:r>
              <a:rPr lang="en-US" altLang="ko-KR" sz="2400" dirty="0" err="1">
                <a:solidFill>
                  <a:prstClr val="white"/>
                </a:solidFill>
              </a:rPr>
              <a:t>orderList</a:t>
            </a:r>
            <a:r>
              <a:rPr lang="ko-KR" altLang="en-US" sz="2400" dirty="0">
                <a:solidFill>
                  <a:prstClr val="white"/>
                </a:solidFill>
              </a:rPr>
              <a:t>의 정렬은 </a:t>
            </a:r>
            <a:r>
              <a:rPr lang="en-US" altLang="ko-KR" sz="2400" dirty="0" err="1">
                <a:solidFill>
                  <a:prstClr val="white"/>
                </a:solidFill>
              </a:rPr>
              <a:t>TreeMap</a:t>
            </a:r>
            <a:r>
              <a:rPr lang="ko-KR" altLang="en-US" sz="2400" dirty="0">
                <a:solidFill>
                  <a:prstClr val="white"/>
                </a:solidFill>
              </a:rPr>
              <a:t> 방법</a:t>
            </a:r>
            <a:endParaRPr lang="en-US" altLang="ko-KR" sz="2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6764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80578EA-9C45-4963-AD56-AF3E7987CBAD}"/>
              </a:ext>
            </a:extLst>
          </p:cNvPr>
          <p:cNvSpPr txBox="1"/>
          <p:nvPr/>
        </p:nvSpPr>
        <p:spPr>
          <a:xfrm>
            <a:off x="11506200" y="2618244"/>
            <a:ext cx="687944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ko-KR" sz="2400" dirty="0" err="1">
                <a:solidFill>
                  <a:prstClr val="white"/>
                </a:solidFill>
              </a:rPr>
              <a:t>compareTo</a:t>
            </a:r>
            <a:r>
              <a:rPr lang="ko-KR" altLang="en-US" sz="2400" dirty="0">
                <a:solidFill>
                  <a:prstClr val="white"/>
                </a:solidFill>
              </a:rPr>
              <a:t>에서 정의한 정렬 방법이 아닌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다른 방법을 사용하려면 </a:t>
            </a:r>
            <a:r>
              <a:rPr lang="en-US" altLang="ko-KR" sz="2400" dirty="0">
                <a:solidFill>
                  <a:prstClr val="white"/>
                </a:solidFill>
              </a:rPr>
              <a:t>Comparator</a:t>
            </a:r>
            <a:r>
              <a:rPr lang="ko-KR" altLang="en-US" sz="2400" dirty="0">
                <a:solidFill>
                  <a:prstClr val="white"/>
                </a:solidFill>
              </a:rPr>
              <a:t>를 생성인자로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 하는 생성자를 이용하는 방법이 있습니다</a:t>
            </a:r>
            <a:r>
              <a:rPr lang="en-US" altLang="ko-KR" sz="2400" dirty="0">
                <a:solidFill>
                  <a:prstClr val="white"/>
                </a:solidFill>
              </a:rPr>
              <a:t>.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en-US" altLang="ko-KR" sz="2400" dirty="0" err="1">
                <a:solidFill>
                  <a:prstClr val="white"/>
                </a:solidFill>
              </a:rPr>
              <a:t>UserRepository</a:t>
            </a:r>
            <a:r>
              <a:rPr lang="ko-KR" altLang="en-US" sz="2400" dirty="0">
                <a:solidFill>
                  <a:prstClr val="white"/>
                </a:solidFill>
              </a:rPr>
              <a:t>는 사용자 관련 정보를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컬렉션 데이터</a:t>
            </a:r>
            <a:r>
              <a:rPr lang="en-US" altLang="ko-KR" sz="2400" dirty="0">
                <a:solidFill>
                  <a:prstClr val="white"/>
                </a:solidFill>
              </a:rPr>
              <a:t>(List, Map </a:t>
            </a:r>
            <a:r>
              <a:rPr lang="ko-KR" altLang="en-US" sz="2400" dirty="0">
                <a:solidFill>
                  <a:prstClr val="white"/>
                </a:solidFill>
              </a:rPr>
              <a:t>등</a:t>
            </a:r>
            <a:r>
              <a:rPr lang="en-US" altLang="ko-KR" sz="2400" dirty="0">
                <a:solidFill>
                  <a:prstClr val="white"/>
                </a:solidFill>
              </a:rPr>
              <a:t>)</a:t>
            </a:r>
            <a:r>
              <a:rPr lang="ko-KR" altLang="en-US" sz="2400" dirty="0">
                <a:solidFill>
                  <a:prstClr val="white"/>
                </a:solidFill>
              </a:rPr>
              <a:t>을 이용하여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저장하는 기능을 하고 있습니다</a:t>
            </a:r>
            <a:r>
              <a:rPr lang="en-US" altLang="ko-KR" sz="2400" dirty="0">
                <a:solidFill>
                  <a:prstClr val="white"/>
                </a:solidFill>
              </a:rPr>
              <a:t>.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데이터를 파일에서 </a:t>
            </a:r>
            <a:r>
              <a:rPr lang="en-US" altLang="ko-KR" sz="2400" dirty="0">
                <a:solidFill>
                  <a:prstClr val="white"/>
                </a:solidFill>
              </a:rPr>
              <a:t>read write</a:t>
            </a:r>
            <a:r>
              <a:rPr lang="ko-KR" altLang="en-US" sz="2400" dirty="0">
                <a:solidFill>
                  <a:prstClr val="white"/>
                </a:solidFill>
              </a:rPr>
              <a:t>하는 역할도 합니다</a:t>
            </a:r>
            <a:r>
              <a:rPr lang="en-US" altLang="ko-KR" sz="2400" dirty="0">
                <a:solidFill>
                  <a:prstClr val="white"/>
                </a:solidFill>
              </a:rPr>
              <a:t>.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996603FA-EDB8-4B6E-B4E6-8CB50CB6966C}"/>
              </a:ext>
            </a:extLst>
          </p:cNvPr>
          <p:cNvSpPr txBox="1">
            <a:spLocks/>
          </p:cNvSpPr>
          <p:nvPr/>
        </p:nvSpPr>
        <p:spPr>
          <a:xfrm>
            <a:off x="533400" y="253138"/>
            <a:ext cx="6781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객체에 </a:t>
            </a:r>
            <a:r>
              <a:rPr kumimoji="0" lang="ko-KR" altLang="en-US" sz="4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대한 설명과 정렬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A6E666-EF77-4727-87F7-B06A48ACDAF6}"/>
              </a:ext>
            </a:extLst>
          </p:cNvPr>
          <p:cNvSpPr txBox="1"/>
          <p:nvPr/>
        </p:nvSpPr>
        <p:spPr>
          <a:xfrm>
            <a:off x="11490960" y="6743700"/>
            <a:ext cx="687566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white"/>
                </a:solidFill>
              </a:rPr>
              <a:t>따라서 </a:t>
            </a:r>
            <a:r>
              <a:rPr lang="ko-KR" altLang="en-US" sz="2400" dirty="0" err="1">
                <a:solidFill>
                  <a:prstClr val="white"/>
                </a:solidFill>
              </a:rPr>
              <a:t>메인화면</a:t>
            </a:r>
            <a:r>
              <a:rPr lang="ko-KR" altLang="en-US" sz="2400" dirty="0">
                <a:solidFill>
                  <a:prstClr val="white"/>
                </a:solidFill>
              </a:rPr>
              <a:t> </a:t>
            </a:r>
            <a:r>
              <a:rPr lang="en-US" altLang="ko-KR" sz="2400" dirty="0" err="1">
                <a:solidFill>
                  <a:prstClr val="white"/>
                </a:solidFill>
              </a:rPr>
              <a:t>InitPageFrame</a:t>
            </a:r>
            <a:r>
              <a:rPr lang="ko-KR" altLang="en-US" sz="2400" dirty="0">
                <a:solidFill>
                  <a:prstClr val="white"/>
                </a:solidFill>
              </a:rPr>
              <a:t>에 </a:t>
            </a:r>
            <a:r>
              <a:rPr lang="en-US" altLang="ko-KR" sz="2400" dirty="0" err="1">
                <a:solidFill>
                  <a:prstClr val="white"/>
                </a:solidFill>
              </a:rPr>
              <a:t>UserRepository</a:t>
            </a:r>
            <a:r>
              <a:rPr lang="ko-KR" altLang="en-US" sz="2400" dirty="0">
                <a:solidFill>
                  <a:prstClr val="white"/>
                </a:solidFill>
              </a:rPr>
              <a:t>를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 필드로 정의하고</a:t>
            </a:r>
            <a:r>
              <a:rPr lang="en-US" altLang="ko-KR" sz="2400" dirty="0">
                <a:solidFill>
                  <a:prstClr val="white"/>
                </a:solidFill>
              </a:rPr>
              <a:t>, </a:t>
            </a:r>
            <a:r>
              <a:rPr lang="ko-KR" altLang="en-US" sz="2400" dirty="0">
                <a:solidFill>
                  <a:prstClr val="white"/>
                </a:solidFill>
              </a:rPr>
              <a:t>이벤트 발생시</a:t>
            </a:r>
            <a:r>
              <a:rPr lang="en-US" altLang="ko-KR" sz="2400" dirty="0">
                <a:solidFill>
                  <a:prstClr val="white"/>
                </a:solidFill>
              </a:rPr>
              <a:t>, </a:t>
            </a:r>
            <a:r>
              <a:rPr lang="ko-KR" altLang="en-US" sz="2400" dirty="0">
                <a:solidFill>
                  <a:prstClr val="white"/>
                </a:solidFill>
              </a:rPr>
              <a:t>이 데이터를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매개변수로 전달하고</a:t>
            </a:r>
            <a:r>
              <a:rPr lang="en-US" altLang="ko-KR" sz="2400" dirty="0">
                <a:solidFill>
                  <a:prstClr val="white"/>
                </a:solidFill>
              </a:rPr>
              <a:t>, </a:t>
            </a:r>
            <a:r>
              <a:rPr lang="ko-KR" altLang="en-US" sz="2400" dirty="0">
                <a:solidFill>
                  <a:prstClr val="white"/>
                </a:solidFill>
              </a:rPr>
              <a:t>매개변수로 </a:t>
            </a:r>
            <a:r>
              <a:rPr lang="ko-KR" altLang="en-US" sz="2400" dirty="0" err="1">
                <a:solidFill>
                  <a:prstClr val="white"/>
                </a:solidFill>
              </a:rPr>
              <a:t>주소값을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전달하기 때문에</a:t>
            </a:r>
            <a:r>
              <a:rPr lang="en-US" altLang="ko-KR" sz="2400" dirty="0">
                <a:solidFill>
                  <a:prstClr val="white"/>
                </a:solidFill>
              </a:rPr>
              <a:t>, </a:t>
            </a:r>
            <a:r>
              <a:rPr lang="ko-KR" altLang="en-US" sz="2400" dirty="0">
                <a:solidFill>
                  <a:prstClr val="white"/>
                </a:solidFill>
              </a:rPr>
              <a:t>해당 화면에서 데이터 </a:t>
            </a:r>
            <a:r>
              <a:rPr lang="ko-KR" altLang="en-US" sz="2400" dirty="0" err="1">
                <a:solidFill>
                  <a:prstClr val="white"/>
                </a:solidFill>
              </a:rPr>
              <a:t>변경시</a:t>
            </a:r>
            <a:br>
              <a:rPr lang="en-US" altLang="ko-KR" sz="2400" dirty="0">
                <a:solidFill>
                  <a:prstClr val="white"/>
                </a:solidFill>
              </a:rPr>
            </a:br>
            <a:r>
              <a:rPr lang="ko-KR" altLang="en-US" sz="2400" dirty="0">
                <a:solidFill>
                  <a:prstClr val="white"/>
                </a:solidFill>
              </a:rPr>
              <a:t>함께 변경되는 특성을 이용했습니다</a:t>
            </a:r>
            <a:r>
              <a:rPr lang="en-US" altLang="ko-KR" sz="2400" dirty="0">
                <a:solidFill>
                  <a:prstClr val="white"/>
                </a:solidFill>
              </a:rPr>
              <a:t>.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" name="그림 6" descr="C:\Users\foo\AppData\Local\Microsoft\Windows\INetCache\Content.Word\캡1처.jpg">
            <a:extLst>
              <a:ext uri="{FF2B5EF4-FFF2-40B4-BE49-F238E27FC236}">
                <a16:creationId xmlns:a16="http://schemas.microsoft.com/office/drawing/2014/main" id="{2DFB70C5-E9A8-4E77-BE04-AE33A6E9D853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2627542"/>
            <a:ext cx="11201400" cy="2352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그림 9" descr="C:\Users\foo\AppData\Local\Microsoft\Windows\INetCache\Content.Word\캡처11.jpg">
            <a:extLst>
              <a:ext uri="{FF2B5EF4-FFF2-40B4-BE49-F238E27FC236}">
                <a16:creationId xmlns:a16="http://schemas.microsoft.com/office/drawing/2014/main" id="{00FFE1AC-BCCA-4EFB-B5CC-AF3F6277FA6E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6777692"/>
            <a:ext cx="11186160" cy="1971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91458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920937" y="6960408"/>
            <a:ext cx="7338363" cy="2297046"/>
            <a:chOff x="0" y="0"/>
            <a:chExt cx="9784484" cy="3062728"/>
          </a:xfrm>
        </p:grpSpPr>
        <p:sp>
          <p:nvSpPr>
            <p:cNvPr id="3" name="TextBox 3"/>
            <p:cNvSpPr txBox="1"/>
            <p:nvPr/>
          </p:nvSpPr>
          <p:spPr>
            <a:xfrm>
              <a:off x="0" y="180975"/>
              <a:ext cx="9784484" cy="17697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9600"/>
                </a:lnSpc>
              </a:pPr>
              <a:r>
                <a:rPr lang="en-US" sz="9600">
                  <a:solidFill>
                    <a:srgbClr val="151715"/>
                  </a:solidFill>
                  <a:latin typeface="Vidaloka"/>
                </a:rPr>
                <a:t>For U To Gift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391321"/>
              <a:ext cx="9784484" cy="6714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850"/>
                </a:lnSpc>
              </a:pPr>
              <a:r>
                <a:rPr lang="en-US" sz="3500" b="1">
                  <a:solidFill>
                    <a:srgbClr val="151715"/>
                  </a:solidFill>
                  <a:latin typeface="Open Sans"/>
                </a:rPr>
                <a:t>LUNCH &amp; MEAL IN HEALING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149996" y="-620018"/>
            <a:ext cx="68517" cy="11527036"/>
          </a:xfrm>
          <a:prstGeom prst="rect">
            <a:avLst/>
          </a:prstGeom>
          <a:solidFill>
            <a:srgbClr val="C1A480"/>
          </a:solidFill>
        </p:spPr>
      </p:sp>
      <p:grpSp>
        <p:nvGrpSpPr>
          <p:cNvPr id="6" name="Group 6"/>
          <p:cNvGrpSpPr/>
          <p:nvPr/>
        </p:nvGrpSpPr>
        <p:grpSpPr>
          <a:xfrm>
            <a:off x="1028700" y="3954754"/>
            <a:ext cx="311108" cy="311108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51715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28700" y="8250555"/>
            <a:ext cx="311108" cy="311108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51715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28700" y="1725337"/>
            <a:ext cx="311108" cy="311108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51715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28700" y="6080194"/>
            <a:ext cx="311108" cy="311108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51715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2036445" y="1139758"/>
            <a:ext cx="6711386" cy="1482265"/>
            <a:chOff x="0" y="0"/>
            <a:chExt cx="8948515" cy="1976353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9525"/>
              <a:ext cx="8948515" cy="527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20"/>
                </a:lnSpc>
              </a:pPr>
              <a:r>
                <a:rPr lang="en-US" sz="2600" spc="520">
                  <a:solidFill>
                    <a:srgbClr val="151715"/>
                  </a:solidFill>
                  <a:latin typeface="Open Sans Light"/>
                </a:rPr>
                <a:t>FIRST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594381"/>
              <a:ext cx="8948515" cy="1381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151715"/>
                  </a:solidFill>
                  <a:ea typeface="Open Sans Light"/>
                </a:rPr>
                <a:t>평일중 떨어져가는 체력을 채워줄 단비같은 점심시간,</a:t>
              </a:r>
            </a:p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151715"/>
                  </a:solidFill>
                  <a:ea typeface="Open Sans Light"/>
                </a:rPr>
                <a:t>식당에 앉아 메뉴판 속 어지럽게 돌아다니는 데이터(메뉴)들을</a:t>
              </a:r>
            </a:p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151715"/>
                  </a:solidFill>
                  <a:ea typeface="Open Sans Light"/>
                </a:rPr>
                <a:t>정돈할 필요성을 느낌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036445" y="3446555"/>
            <a:ext cx="6711386" cy="1482265"/>
            <a:chOff x="0" y="0"/>
            <a:chExt cx="8948515" cy="1976353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9525"/>
              <a:ext cx="8948515" cy="527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20"/>
                </a:lnSpc>
              </a:pPr>
              <a:r>
                <a:rPr lang="en-US" sz="2600" spc="520">
                  <a:solidFill>
                    <a:srgbClr val="151715"/>
                  </a:solidFill>
                  <a:latin typeface="Open Sans Light"/>
                </a:rPr>
                <a:t>SECOND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594381"/>
              <a:ext cx="8948515" cy="1381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151715"/>
                  </a:solidFill>
                  <a:ea typeface="Open Sans Light"/>
                </a:rPr>
                <a:t>생각을 더해 메뉴판을 테블릿에 넣어 매장 메뉴들의 주문량을 카운트, 순위를매겨 사용자들에게 보여줌으로써 고객들의 주문 고민을 덜어보자 생각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036445" y="5431659"/>
            <a:ext cx="6711386" cy="1832785"/>
            <a:chOff x="0" y="0"/>
            <a:chExt cx="8948515" cy="2443713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9525"/>
              <a:ext cx="8948515" cy="527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20"/>
                </a:lnSpc>
              </a:pPr>
              <a:r>
                <a:rPr lang="en-US" sz="2600" spc="520">
                  <a:solidFill>
                    <a:srgbClr val="151715"/>
                  </a:solidFill>
                  <a:latin typeface="Open Sans Light"/>
                </a:rPr>
                <a:t>THIRD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594381"/>
              <a:ext cx="8948515" cy="18493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151715"/>
                  </a:solidFill>
                  <a:ea typeface="Open Sans Light"/>
                </a:rPr>
                <a:t>위 두가지를 접목, 음식점이 간단히 배만 채우는곳이 아닌 테이블마다 각자의 자리에서 편하게 프로그램 속 메뉴별 주문량을 통해고객들의 고민을 덜고 점심시간을 통한 힐링의 공간으로써 만들어보려 프로젝트를 시작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036445" y="7664977"/>
            <a:ext cx="6711386" cy="1482265"/>
            <a:chOff x="0" y="0"/>
            <a:chExt cx="8948515" cy="1976353"/>
          </a:xfrm>
        </p:grpSpPr>
        <p:sp>
          <p:nvSpPr>
            <p:cNvPr id="24" name="TextBox 24"/>
            <p:cNvSpPr txBox="1"/>
            <p:nvPr/>
          </p:nvSpPr>
          <p:spPr>
            <a:xfrm>
              <a:off x="0" y="-9525"/>
              <a:ext cx="8948515" cy="527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20"/>
                </a:lnSpc>
              </a:pPr>
              <a:r>
                <a:rPr lang="en-US" sz="2600" spc="520">
                  <a:solidFill>
                    <a:srgbClr val="151715"/>
                  </a:solidFill>
                  <a:latin typeface="Open Sans Light"/>
                </a:rPr>
                <a:t>FINAL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594381"/>
              <a:ext cx="8948515" cy="13819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151715"/>
                  </a:solidFill>
                  <a:ea typeface="Open Sans Light"/>
                </a:rPr>
                <a:t>음식점내 메뉴주문프로그램 제작을 통해 카테고리별 메뉴정돈, 리스트별 메뉴정돈, 실시간 매출에 따른 각 메뉴별 주문량 현황을알려주는 프로그램을 제작한다.</a:t>
              </a: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>
            <a:extLst>
              <a:ext uri="{FF2B5EF4-FFF2-40B4-BE49-F238E27FC236}">
                <a16:creationId xmlns:a16="http://schemas.microsoft.com/office/drawing/2014/main" id="{996603FA-EDB8-4B6E-B4E6-8CB50CB6966C}"/>
              </a:ext>
            </a:extLst>
          </p:cNvPr>
          <p:cNvSpPr txBox="1">
            <a:spLocks/>
          </p:cNvSpPr>
          <p:nvPr/>
        </p:nvSpPr>
        <p:spPr>
          <a:xfrm>
            <a:off x="533400" y="253138"/>
            <a:ext cx="5638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주문 취소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753027-22CF-4671-BE3C-C7C0D9275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396138"/>
            <a:ext cx="7086600" cy="3620277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A8E534C-F42D-43C1-AA67-139EA9FF8762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1318260" y="3241559"/>
            <a:ext cx="7162800" cy="11917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22CD2C7-7D3A-4A15-8D49-5D8AF62C622D}"/>
              </a:ext>
            </a:extLst>
          </p:cNvPr>
          <p:cNvSpPr/>
          <p:nvPr/>
        </p:nvSpPr>
        <p:spPr>
          <a:xfrm>
            <a:off x="556260" y="4152899"/>
            <a:ext cx="739140" cy="696583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8AD255-0F66-46A8-AA15-0AEFF57D886B}"/>
              </a:ext>
            </a:extLst>
          </p:cNvPr>
          <p:cNvSpPr txBox="1"/>
          <p:nvPr/>
        </p:nvSpPr>
        <p:spPr>
          <a:xfrm>
            <a:off x="8481060" y="2826060"/>
            <a:ext cx="6541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휴지통 버튼을 눌러서 장바구니에</a:t>
            </a:r>
            <a:b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</a:b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담긴 메뉴를 삭제하면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AF45ECB-E5D3-468E-A041-34D2BDD82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58" y="5409656"/>
            <a:ext cx="14465809" cy="148644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B363210-0461-4779-B77C-F8757EFCF7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7048500"/>
            <a:ext cx="14488667" cy="1143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B4D7623-74DC-4538-84D4-4F11E3D5A913}"/>
              </a:ext>
            </a:extLst>
          </p:cNvPr>
          <p:cNvSpPr txBox="1"/>
          <p:nvPr/>
        </p:nvSpPr>
        <p:spPr>
          <a:xfrm>
            <a:off x="533400" y="8544731"/>
            <a:ext cx="1600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sz="2400" dirty="0">
                <a:solidFill>
                  <a:prstClr val="white"/>
                </a:solidFill>
              </a:rPr>
              <a:t>음식메뉴 데이터를 주문리스트에서 삭제하고</a:t>
            </a:r>
            <a:r>
              <a:rPr lang="en-US" altLang="ko-KR" sz="2400" dirty="0">
                <a:solidFill>
                  <a:prstClr val="white"/>
                </a:solidFill>
              </a:rPr>
              <a:t>, </a:t>
            </a:r>
            <a:r>
              <a:rPr lang="ko-KR" altLang="en-US" sz="2400" dirty="0">
                <a:solidFill>
                  <a:prstClr val="white"/>
                </a:solidFill>
              </a:rPr>
              <a:t>테이블 모델 데이터도 삭제하고</a:t>
            </a:r>
            <a:r>
              <a:rPr lang="en-US" altLang="ko-KR" sz="2400" dirty="0">
                <a:solidFill>
                  <a:prstClr val="white"/>
                </a:solidFill>
              </a:rPr>
              <a:t>, </a:t>
            </a:r>
            <a:r>
              <a:rPr lang="ko-KR" altLang="en-US" sz="2400" dirty="0">
                <a:solidFill>
                  <a:prstClr val="white"/>
                </a:solidFill>
              </a:rPr>
              <a:t>데이터 변경을</a:t>
            </a:r>
          </a:p>
          <a:p>
            <a:pPr lvl="0"/>
            <a:r>
              <a:rPr lang="ko-KR" altLang="en-US" sz="2400" dirty="0">
                <a:solidFill>
                  <a:prstClr val="white"/>
                </a:solidFill>
              </a:rPr>
              <a:t>보여주기 위해 </a:t>
            </a:r>
            <a:r>
              <a:rPr lang="en-US" altLang="ko-KR" sz="2400" dirty="0" err="1">
                <a:solidFill>
                  <a:prstClr val="white"/>
                </a:solidFill>
              </a:rPr>
              <a:t>DefaultTableModel</a:t>
            </a:r>
            <a:r>
              <a:rPr lang="ko-KR" altLang="en-US" sz="2400" dirty="0">
                <a:solidFill>
                  <a:prstClr val="white"/>
                </a:solidFill>
              </a:rPr>
              <a:t>의 </a:t>
            </a:r>
            <a:r>
              <a:rPr lang="en-US" altLang="ko-KR" sz="2400" dirty="0" err="1">
                <a:solidFill>
                  <a:prstClr val="white"/>
                </a:solidFill>
              </a:rPr>
              <a:t>fireTableDataChanged</a:t>
            </a:r>
            <a:r>
              <a:rPr lang="en-US" altLang="ko-KR" sz="2400" dirty="0">
                <a:solidFill>
                  <a:prstClr val="white"/>
                </a:solidFill>
              </a:rPr>
              <a:t>() </a:t>
            </a:r>
            <a:r>
              <a:rPr lang="ko-KR" altLang="en-US" sz="2400" dirty="0">
                <a:solidFill>
                  <a:prstClr val="white"/>
                </a:solidFill>
              </a:rPr>
              <a:t>메소드를 호출</a:t>
            </a:r>
            <a:endParaRPr lang="en-US" altLang="ko-KR" sz="2400" dirty="0">
              <a:solidFill>
                <a:prstClr val="white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CB6AA10-88E8-4348-BF29-DD3B0FE9E80C}"/>
              </a:ext>
            </a:extLst>
          </p:cNvPr>
          <p:cNvCxnSpPr>
            <a:cxnSpLocks/>
          </p:cNvCxnSpPr>
          <p:nvPr/>
        </p:nvCxnSpPr>
        <p:spPr>
          <a:xfrm>
            <a:off x="10439400" y="3657057"/>
            <a:ext cx="0" cy="169082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6534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2247AD2-D4C7-4974-A8A2-E9390936A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262061"/>
            <a:ext cx="7753350" cy="5781675"/>
          </a:xfrm>
          <a:prstGeom prst="rect">
            <a:avLst/>
          </a:prstGeom>
        </p:spPr>
      </p:pic>
      <p:sp>
        <p:nvSpPr>
          <p:cNvPr id="22" name="제목 1">
            <a:extLst>
              <a:ext uri="{FF2B5EF4-FFF2-40B4-BE49-F238E27FC236}">
                <a16:creationId xmlns:a16="http://schemas.microsoft.com/office/drawing/2014/main" id="{996603FA-EDB8-4B6E-B4E6-8CB50CB6966C}"/>
              </a:ext>
            </a:extLst>
          </p:cNvPr>
          <p:cNvSpPr txBox="1">
            <a:spLocks/>
          </p:cNvSpPr>
          <p:nvPr/>
        </p:nvSpPr>
        <p:spPr>
          <a:xfrm>
            <a:off x="1295400" y="253138"/>
            <a:ext cx="5638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가장 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j-cs"/>
              </a:rPr>
              <a:t>최근 </a:t>
            </a:r>
            <a:r>
              <a:rPr lang="ko-KR" altLang="en-US" dirty="0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주문 확인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j-cs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A8E534C-F42D-43C1-AA67-139EA9FF8762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4779645" y="1943100"/>
            <a:ext cx="6433947" cy="8305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22CD2C7-7D3A-4A15-8D49-5D8AF62C622D}"/>
              </a:ext>
            </a:extLst>
          </p:cNvPr>
          <p:cNvSpPr/>
          <p:nvPr/>
        </p:nvSpPr>
        <p:spPr>
          <a:xfrm>
            <a:off x="4040505" y="1599834"/>
            <a:ext cx="739140" cy="696583"/>
          </a:xfrm>
          <a:prstGeom prst="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8AD255-0F66-46A8-AA15-0AEFF57D886B}"/>
              </a:ext>
            </a:extLst>
          </p:cNvPr>
          <p:cNvSpPr txBox="1"/>
          <p:nvPr/>
        </p:nvSpPr>
        <p:spPr>
          <a:xfrm>
            <a:off x="11213592" y="2173519"/>
            <a:ext cx="6541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로그인 이후 </a:t>
            </a:r>
            <a:r>
              <a:rPr lang="ko-KR" altLang="en-US" sz="2400" dirty="0" err="1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메인화면에서</a:t>
            </a:r>
            <a:r>
              <a:rPr lang="ko-KR" altLang="en-US" sz="2400" dirty="0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 장바구니 모양을 클릭하면 아래와 같이 가장 최근 주문한 사용자의 메뉴</a:t>
            </a:r>
            <a:r>
              <a:rPr lang="en-US" altLang="ko-KR" sz="2400" dirty="0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수량</a:t>
            </a:r>
            <a:r>
              <a:rPr lang="en-US" altLang="ko-KR" sz="2400" dirty="0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solidFill>
                  <a:prstClr val="white"/>
                </a:solidFill>
                <a:latin typeface="Calibri"/>
                <a:ea typeface="맑은 고딕" panose="020B0503020000020004" pitchFamily="50" charset="-127"/>
              </a:rPr>
              <a:t>가격을 보여줌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03E2E0-4424-4503-B2C1-988034149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3585" y="5425434"/>
            <a:ext cx="8143875" cy="4175766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D0695C7-B15F-4437-8041-28B9892C552E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13705522" y="3497590"/>
            <a:ext cx="1" cy="192784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0472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876984" y="1066800"/>
            <a:ext cx="9614059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CHAPTER 4.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45240" y="8252936"/>
            <a:ext cx="9614059" cy="39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spc="520" dirty="0">
                <a:solidFill>
                  <a:srgbClr val="C1A480"/>
                </a:solidFill>
                <a:latin typeface="Open Sans Light"/>
              </a:rPr>
              <a:t>FEED BACK</a:t>
            </a:r>
            <a:endParaRPr kumimoji="0" lang="en-US" sz="2600" b="0" i="0" u="none" strike="noStrike" kern="1200" cap="none" spc="520" normalizeH="0" baseline="0" noProof="0" dirty="0">
              <a:ln>
                <a:noFill/>
              </a:ln>
              <a:solidFill>
                <a:srgbClr val="C1A480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08C7D9A-D11A-4E19-AB1A-A1A51112A83F}"/>
              </a:ext>
            </a:extLst>
          </p:cNvPr>
          <p:cNvSpPr txBox="1"/>
          <p:nvPr/>
        </p:nvSpPr>
        <p:spPr>
          <a:xfrm>
            <a:off x="6172200" y="6202536"/>
            <a:ext cx="11087101" cy="12542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584960" marR="0" lvl="1" indent="-792480" algn="r" defTabSz="914400" rtl="0" eaLnBrk="1" fontAlgn="auto" latinLnBrk="0" hangingPunct="1">
              <a:lnSpc>
                <a:spcPts val="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Vidaloka"/>
                <a:cs typeface="+mn-cs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6978610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876984" y="1066800"/>
            <a:ext cx="9614059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END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45240" y="8252936"/>
            <a:ext cx="9614059" cy="39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THANK YOU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08C7D9A-D11A-4E19-AB1A-A1A51112A83F}"/>
              </a:ext>
            </a:extLst>
          </p:cNvPr>
          <p:cNvSpPr txBox="1"/>
          <p:nvPr/>
        </p:nvSpPr>
        <p:spPr>
          <a:xfrm>
            <a:off x="6172201" y="6202536"/>
            <a:ext cx="10949940" cy="12542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2480" marR="0" lvl="1" algn="r" defTabSz="914400" rtl="0" eaLnBrk="1" fontAlgn="auto" latinLnBrk="0" hangingPunct="1">
              <a:lnSpc>
                <a:spcPts val="96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ko-KR" sz="96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Vidaloka"/>
                <a:cs typeface="+mn-cs"/>
              </a:rPr>
              <a:t>-</a:t>
            </a:r>
            <a:r>
              <a:rPr kumimoji="0" lang="ko-KR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Calibri"/>
                <a:ea typeface="Vidaloka"/>
                <a:cs typeface="+mn-cs"/>
              </a:rPr>
              <a:t>끝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F3F4ED"/>
              </a:solidFill>
              <a:effectLst/>
              <a:uLnTx/>
              <a:uFillTx/>
              <a:latin typeface="Calibri"/>
              <a:ea typeface="Vidalok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5786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876984" y="1066800"/>
            <a:ext cx="9614059" cy="49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CHAPTER 2.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45240" y="8252936"/>
            <a:ext cx="9614059" cy="39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PLAN REVIEW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08C7D9A-D11A-4E19-AB1A-A1A51112A83F}"/>
              </a:ext>
            </a:extLst>
          </p:cNvPr>
          <p:cNvSpPr txBox="1"/>
          <p:nvPr/>
        </p:nvSpPr>
        <p:spPr>
          <a:xfrm>
            <a:off x="6172200" y="6202536"/>
            <a:ext cx="11087101" cy="12483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584960" marR="0" lvl="1" indent="-792480" algn="r" defTabSz="914400" rtl="0" eaLnBrk="1" fontAlgn="auto" latinLnBrk="0" hangingPunct="1">
              <a:lnSpc>
                <a:spcPts val="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ko-KR" altLang="en-US" sz="9600" dirty="0">
                <a:solidFill>
                  <a:srgbClr val="F3F4ED"/>
                </a:solidFill>
                <a:latin typeface="Calibri"/>
                <a:ea typeface="Vidaloka"/>
              </a:rPr>
              <a:t>설계</a:t>
            </a:r>
            <a:endParaRPr kumimoji="0" lang="en-US" sz="9600" b="0" i="0" u="none" strike="noStrike" kern="1200" cap="none" spc="0" normalizeH="0" baseline="0" noProof="0" dirty="0">
              <a:ln>
                <a:noFill/>
              </a:ln>
              <a:solidFill>
                <a:srgbClr val="F3F4ED"/>
              </a:solidFill>
              <a:effectLst/>
              <a:uLnTx/>
              <a:uFillTx/>
              <a:latin typeface="Calibri"/>
              <a:ea typeface="Vidalok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0127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625053" y="-527133"/>
            <a:ext cx="5037893" cy="11341265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7355750" y="4442573"/>
            <a:ext cx="3576499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-179" normalizeH="0" baseline="0" noProof="0" dirty="0">
                <a:ln>
                  <a:noFill/>
                </a:ln>
                <a:solidFill>
                  <a:srgbClr val="151715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How </a:t>
            </a:r>
            <a:r>
              <a:rPr lang="en-US" sz="6000" spc="-179" dirty="0">
                <a:solidFill>
                  <a:srgbClr val="151715"/>
                </a:solidFill>
                <a:latin typeface="Open Sans"/>
              </a:rPr>
              <a:t>To</a:t>
            </a:r>
          </a:p>
          <a:p>
            <a:pPr marL="0" marR="0" lvl="0" indent="0" algn="ctr" defTabSz="914400" rtl="0" eaLnBrk="1" fontAlgn="auto" latinLnBrk="0" hangingPunct="1">
              <a:lnSpc>
                <a:spcPts val="6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-179" normalizeH="0" baseline="0" noProof="0" dirty="0">
                <a:ln>
                  <a:noFill/>
                </a:ln>
                <a:solidFill>
                  <a:srgbClr val="151715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Design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464424" y="5371099"/>
            <a:ext cx="5628805" cy="4444515"/>
            <a:chOff x="0" y="0"/>
            <a:chExt cx="3084640" cy="243563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084640" cy="2435637"/>
            </a:xfrm>
            <a:custGeom>
              <a:avLst/>
              <a:gdLst/>
              <a:ahLst/>
              <a:cxnLst/>
              <a:rect l="l" t="t" r="r" b="b"/>
              <a:pathLst>
                <a:path w="3084640" h="2435637">
                  <a:moveTo>
                    <a:pt x="0" y="0"/>
                  </a:moveTo>
                  <a:lnTo>
                    <a:pt x="0" y="2435637"/>
                  </a:lnTo>
                  <a:lnTo>
                    <a:pt x="3084640" y="2435637"/>
                  </a:lnTo>
                  <a:lnTo>
                    <a:pt x="3084640" y="0"/>
                  </a:lnTo>
                  <a:lnTo>
                    <a:pt x="0" y="0"/>
                  </a:lnTo>
                  <a:close/>
                  <a:moveTo>
                    <a:pt x="3023680" y="2374677"/>
                  </a:moveTo>
                  <a:lnTo>
                    <a:pt x="59690" y="2374677"/>
                  </a:lnTo>
                  <a:lnTo>
                    <a:pt x="59690" y="59690"/>
                  </a:lnTo>
                  <a:lnTo>
                    <a:pt x="3023680" y="59690"/>
                  </a:lnTo>
                  <a:lnTo>
                    <a:pt x="3023680" y="2374677"/>
                  </a:lnTo>
                  <a:close/>
                </a:path>
              </a:pathLst>
            </a:custGeom>
            <a:solidFill>
              <a:srgbClr val="C1A48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194771" y="5374580"/>
            <a:ext cx="5628805" cy="4444515"/>
            <a:chOff x="0" y="0"/>
            <a:chExt cx="3084640" cy="24356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84640" cy="2435637"/>
            </a:xfrm>
            <a:custGeom>
              <a:avLst/>
              <a:gdLst/>
              <a:ahLst/>
              <a:cxnLst/>
              <a:rect l="l" t="t" r="r" b="b"/>
              <a:pathLst>
                <a:path w="3084640" h="2435637">
                  <a:moveTo>
                    <a:pt x="0" y="0"/>
                  </a:moveTo>
                  <a:lnTo>
                    <a:pt x="0" y="2435637"/>
                  </a:lnTo>
                  <a:lnTo>
                    <a:pt x="3084640" y="2435637"/>
                  </a:lnTo>
                  <a:lnTo>
                    <a:pt x="3084640" y="0"/>
                  </a:lnTo>
                  <a:lnTo>
                    <a:pt x="0" y="0"/>
                  </a:lnTo>
                  <a:close/>
                  <a:moveTo>
                    <a:pt x="3023680" y="2374677"/>
                  </a:moveTo>
                  <a:lnTo>
                    <a:pt x="59690" y="2374677"/>
                  </a:lnTo>
                  <a:lnTo>
                    <a:pt x="59690" y="59690"/>
                  </a:lnTo>
                  <a:lnTo>
                    <a:pt x="3023680" y="59690"/>
                  </a:lnTo>
                  <a:lnTo>
                    <a:pt x="3023680" y="2374677"/>
                  </a:lnTo>
                  <a:close/>
                </a:path>
              </a:pathLst>
            </a:custGeom>
            <a:solidFill>
              <a:srgbClr val="C1A48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464424" y="464424"/>
            <a:ext cx="5628805" cy="4444515"/>
            <a:chOff x="0" y="0"/>
            <a:chExt cx="3084640" cy="243563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084640" cy="2435637"/>
            </a:xfrm>
            <a:custGeom>
              <a:avLst/>
              <a:gdLst/>
              <a:ahLst/>
              <a:cxnLst/>
              <a:rect l="l" t="t" r="r" b="b"/>
              <a:pathLst>
                <a:path w="3084640" h="2435637">
                  <a:moveTo>
                    <a:pt x="0" y="0"/>
                  </a:moveTo>
                  <a:lnTo>
                    <a:pt x="0" y="2435637"/>
                  </a:lnTo>
                  <a:lnTo>
                    <a:pt x="3084640" y="2435637"/>
                  </a:lnTo>
                  <a:lnTo>
                    <a:pt x="3084640" y="0"/>
                  </a:lnTo>
                  <a:lnTo>
                    <a:pt x="0" y="0"/>
                  </a:lnTo>
                  <a:close/>
                  <a:moveTo>
                    <a:pt x="3023680" y="2374677"/>
                  </a:moveTo>
                  <a:lnTo>
                    <a:pt x="59690" y="2374677"/>
                  </a:lnTo>
                  <a:lnTo>
                    <a:pt x="59690" y="59690"/>
                  </a:lnTo>
                  <a:lnTo>
                    <a:pt x="3023680" y="59690"/>
                  </a:lnTo>
                  <a:lnTo>
                    <a:pt x="3023680" y="2374677"/>
                  </a:lnTo>
                  <a:close/>
                </a:path>
              </a:pathLst>
            </a:custGeom>
            <a:solidFill>
              <a:srgbClr val="C1A480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2194771" y="467906"/>
            <a:ext cx="5628805" cy="4444515"/>
            <a:chOff x="0" y="0"/>
            <a:chExt cx="3084640" cy="243563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084640" cy="2435637"/>
            </a:xfrm>
            <a:custGeom>
              <a:avLst/>
              <a:gdLst/>
              <a:ahLst/>
              <a:cxnLst/>
              <a:rect l="l" t="t" r="r" b="b"/>
              <a:pathLst>
                <a:path w="3084640" h="2435637">
                  <a:moveTo>
                    <a:pt x="0" y="0"/>
                  </a:moveTo>
                  <a:lnTo>
                    <a:pt x="0" y="2435637"/>
                  </a:lnTo>
                  <a:lnTo>
                    <a:pt x="3084640" y="2435637"/>
                  </a:lnTo>
                  <a:lnTo>
                    <a:pt x="3084640" y="0"/>
                  </a:lnTo>
                  <a:lnTo>
                    <a:pt x="0" y="0"/>
                  </a:lnTo>
                  <a:close/>
                  <a:moveTo>
                    <a:pt x="3023680" y="2374677"/>
                  </a:moveTo>
                  <a:lnTo>
                    <a:pt x="59690" y="2374677"/>
                  </a:lnTo>
                  <a:lnTo>
                    <a:pt x="59690" y="59690"/>
                  </a:lnTo>
                  <a:lnTo>
                    <a:pt x="3023680" y="59690"/>
                  </a:lnTo>
                  <a:lnTo>
                    <a:pt x="3023680" y="2374677"/>
                  </a:lnTo>
                  <a:close/>
                </a:path>
              </a:pathLst>
            </a:custGeom>
            <a:solidFill>
              <a:srgbClr val="C1A480"/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28849" y="2200223"/>
            <a:ext cx="972918" cy="97291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28849" y="7110378"/>
            <a:ext cx="972918" cy="972918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659195" y="2200223"/>
            <a:ext cx="972918" cy="972918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659195" y="7110378"/>
            <a:ext cx="972918" cy="972918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>
            <a:off x="2250085" y="1581449"/>
            <a:ext cx="3181736" cy="2190451"/>
            <a:chOff x="0" y="-9525"/>
            <a:chExt cx="4242314" cy="2920597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9525"/>
              <a:ext cx="4242314" cy="5316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600" spc="520" dirty="0">
                  <a:solidFill>
                    <a:srgbClr val="F3F4ED"/>
                  </a:solidFill>
                  <a:latin typeface="Open Sans Light"/>
                </a:rPr>
                <a:t>로그인</a:t>
              </a:r>
              <a:r>
                <a:rPr lang="en-US" altLang="ko-KR" sz="2600" spc="520" dirty="0">
                  <a:solidFill>
                    <a:srgbClr val="F3F4ED"/>
                  </a:solidFill>
                  <a:latin typeface="Open Sans Light"/>
                </a:rPr>
                <a:t>&amp;</a:t>
              </a:r>
              <a:r>
                <a:rPr lang="ko-KR" altLang="en-US" sz="2600" spc="520" dirty="0">
                  <a:solidFill>
                    <a:srgbClr val="F3F4ED"/>
                  </a:solidFill>
                  <a:latin typeface="Open Sans Light"/>
                </a:rPr>
                <a:t>회원가입</a:t>
              </a:r>
              <a:endPara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030303"/>
              <a:ext cx="4242314" cy="18807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회원가입</a:t>
              </a:r>
              <a:r>
                <a:rPr lang="en-US" altLang="ko-KR" sz="2000" dirty="0">
                  <a:solidFill>
                    <a:srgbClr val="F3F4ED"/>
                  </a:solidFill>
                  <a:latin typeface="Open Sans Light"/>
                </a:rPr>
                <a:t>, </a:t>
              </a:r>
              <a:r>
                <a:rPr lang="ko-KR" altLang="en-US" sz="2000" dirty="0">
                  <a:solidFill>
                    <a:srgbClr val="F3F4ED"/>
                  </a:solidFill>
                  <a:latin typeface="Open Sans Light"/>
                </a:rPr>
                <a:t>로그인 구현</a:t>
              </a:r>
              <a:endParaRPr lang="en-US" altLang="ko-KR" sz="2000" dirty="0">
                <a:solidFill>
                  <a:srgbClr val="F3F4ED"/>
                </a:solidFill>
                <a:latin typeface="Open Sans Light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lang="ko-KR" altLang="en-US" sz="2000" dirty="0">
                  <a:solidFill>
                    <a:srgbClr val="F3F4ED"/>
                  </a:solidFill>
                  <a:latin typeface="Open Sans Light"/>
                </a:rPr>
                <a:t>별도의 관리자 계정</a:t>
              </a:r>
              <a:endParaRPr lang="en-US" altLang="ko-KR" sz="2000" dirty="0">
                <a:solidFill>
                  <a:srgbClr val="F3F4ED"/>
                </a:solidFill>
                <a:latin typeface="Open Sans Light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받은 데이터들의</a:t>
              </a:r>
              <a:b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</a:b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저장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250085" y="6292332"/>
            <a:ext cx="3181736" cy="2281276"/>
            <a:chOff x="0" y="-9525"/>
            <a:chExt cx="4242314" cy="3041700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9525"/>
              <a:ext cx="4242314" cy="53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600" b="0" i="0" u="none" strike="noStrike" kern="1200" cap="none" spc="52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관리자</a:t>
              </a:r>
              <a:endPara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151404"/>
              <a:ext cx="4242314" cy="18807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음식 추가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,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삭제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, 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수정 가능하도록 구현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lang="ko-KR" altLang="en-US" sz="2000" dirty="0">
                  <a:solidFill>
                    <a:srgbClr val="F3F4ED"/>
                  </a:solidFill>
                  <a:latin typeface="Open Sans Light"/>
                </a:rPr>
                <a:t>음식의 종류는 </a:t>
              </a:r>
              <a:r>
                <a:rPr lang="en-US" altLang="ko-KR" sz="2000" dirty="0">
                  <a:solidFill>
                    <a:srgbClr val="F3F4ED"/>
                  </a:solidFill>
                  <a:latin typeface="Open Sans Light"/>
                </a:rPr>
                <a:t>3</a:t>
              </a:r>
              <a:r>
                <a:rPr lang="ko-KR" altLang="en-US" sz="2000" dirty="0">
                  <a:solidFill>
                    <a:srgbClr val="F3F4ED"/>
                  </a:solidFill>
                  <a:latin typeface="Open Sans Light"/>
                </a:rPr>
                <a:t>가지로 제한</a:t>
              </a:r>
              <a:endParaRPr lang="en-US" altLang="ko-KR" sz="2000" dirty="0">
                <a:solidFill>
                  <a:srgbClr val="F3F4ED"/>
                </a:solidFill>
                <a:latin typeface="Open Sans Light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3980431" y="1385657"/>
            <a:ext cx="3181736" cy="2999421"/>
            <a:chOff x="0" y="-9525"/>
            <a:chExt cx="4242314" cy="3999227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9525"/>
              <a:ext cx="4242314" cy="53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600" b="0" i="0" u="none" strike="noStrike" kern="1200" cap="none" spc="52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음식 주문하기</a:t>
              </a:r>
              <a:endPara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151404"/>
              <a:ext cx="4242314" cy="28382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lang="ko-KR" altLang="en-US" sz="2000" dirty="0">
                  <a:solidFill>
                    <a:srgbClr val="F3F4ED"/>
                  </a:solidFill>
                  <a:latin typeface="Open Sans Light"/>
                </a:rPr>
                <a:t>메인 뷰를 통해 메뉴리스트를 제공</a:t>
              </a:r>
              <a:endParaRPr lang="en-US" altLang="ko-KR" sz="2000" dirty="0">
                <a:solidFill>
                  <a:srgbClr val="F3F4ED"/>
                </a:solidFill>
                <a:latin typeface="Open Sans Light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lang="ko-KR" altLang="en-US" sz="2000" dirty="0">
                  <a:solidFill>
                    <a:srgbClr val="F3F4ED"/>
                  </a:solidFill>
                  <a:latin typeface="Open Sans Light"/>
                </a:rPr>
                <a:t>사용자는 주어진 메뉴만 주문 가능</a:t>
              </a:r>
              <a:endParaRPr lang="en-US" altLang="ko-KR" sz="2000" dirty="0">
                <a:solidFill>
                  <a:srgbClr val="F3F4ED"/>
                </a:solidFill>
                <a:latin typeface="Open Sans Light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AutoNum type="arabicPeriod"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3F4ED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한 사용자가 여러 메뉴 주문 가능</a:t>
              </a:r>
              <a:endPara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3980431" y="6488123"/>
            <a:ext cx="3181736" cy="885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1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600" spc="520" dirty="0">
                <a:solidFill>
                  <a:srgbClr val="F3F4ED"/>
                </a:solidFill>
                <a:latin typeface="Open Sans Light"/>
              </a:rPr>
              <a:t>통계</a:t>
            </a:r>
            <a:r>
              <a:rPr lang="en-US" altLang="ko-KR" sz="2600" spc="520" dirty="0">
                <a:solidFill>
                  <a:srgbClr val="F3F4ED"/>
                </a:solidFill>
                <a:latin typeface="Open Sans Light"/>
              </a:rPr>
              <a:t>or</a:t>
            </a:r>
            <a:r>
              <a:rPr lang="ko-KR" altLang="en-US" sz="2600" spc="520" dirty="0">
                <a:solidFill>
                  <a:srgbClr val="F3F4ED"/>
                </a:solidFill>
                <a:latin typeface="Open Sans Light"/>
              </a:rPr>
              <a:t>랭크</a:t>
            </a:r>
            <a:endParaRPr kumimoji="0" lang="en-US" sz="2600" b="0" i="0" u="none" strike="noStrike" kern="1200" cap="none" spc="520" normalizeH="0" baseline="0" noProof="0" dirty="0">
              <a:ln>
                <a:noFill/>
              </a:ln>
              <a:solidFill>
                <a:srgbClr val="F3F4ED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8" name="TextBox 24">
            <a:extLst>
              <a:ext uri="{FF2B5EF4-FFF2-40B4-BE49-F238E27FC236}">
                <a16:creationId xmlns:a16="http://schemas.microsoft.com/office/drawing/2014/main" id="{28E16B51-D823-4E2F-BC13-5DEBCF124EAA}"/>
              </a:ext>
            </a:extLst>
          </p:cNvPr>
          <p:cNvSpPr txBox="1"/>
          <p:nvPr/>
        </p:nvSpPr>
        <p:spPr>
          <a:xfrm>
            <a:off x="13980431" y="7072278"/>
            <a:ext cx="3181736" cy="1769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000" dirty="0">
                <a:solidFill>
                  <a:srgbClr val="F3F4ED"/>
                </a:solidFill>
                <a:latin typeface="Open Sans Light"/>
              </a:rPr>
              <a:t>메뉴당 주문량을 기록</a:t>
            </a:r>
            <a:endParaRPr lang="en-US" altLang="ko-KR" sz="2000" dirty="0">
              <a:solidFill>
                <a:srgbClr val="F3F4ED"/>
              </a:solidFill>
              <a:latin typeface="Open Sans Light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sz="2000" dirty="0">
                <a:solidFill>
                  <a:srgbClr val="F3F4ED"/>
                </a:solidFill>
                <a:latin typeface="Open Sans Light"/>
              </a:rPr>
              <a:t>최다 주문량 </a:t>
            </a:r>
            <a:r>
              <a:rPr lang="en-US" altLang="ko-KR" sz="2000" dirty="0">
                <a:solidFill>
                  <a:srgbClr val="F3F4ED"/>
                </a:solidFill>
                <a:latin typeface="Open Sans Light"/>
              </a:rPr>
              <a:t>5</a:t>
            </a:r>
            <a:r>
              <a:rPr lang="ko-KR" altLang="en-US" sz="2000" dirty="0">
                <a:solidFill>
                  <a:srgbClr val="F3F4ED"/>
                </a:solidFill>
                <a:latin typeface="Open Sans Light"/>
              </a:rPr>
              <a:t>가지 메뉴를 사용자에게 제공</a:t>
            </a:r>
            <a:endParaRPr lang="en-US" altLang="ko-KR" sz="2000" dirty="0">
              <a:solidFill>
                <a:srgbClr val="F3F4ED"/>
              </a:solidFill>
              <a:latin typeface="Open Sans Light"/>
            </a:endParaRPr>
          </a:p>
          <a:p>
            <a:pPr marL="457200" marR="0" lvl="0" indent="-457200" algn="l" defTabSz="914400" rtl="0" eaLnBrk="1" fontAlgn="auto" latinLnBrk="0" hangingPunct="1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모든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메뉴별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매출량은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3F4ED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관리자에게 제공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F3F4ED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80000"/>
          </a:blip>
          <a:srcRect t="9428" b="9428"/>
          <a:stretch>
            <a:fillRect/>
          </a:stretch>
        </p:blipFill>
        <p:spPr>
          <a:xfrm>
            <a:off x="456802" y="438250"/>
            <a:ext cx="17374396" cy="94105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029200" y="1028700"/>
            <a:ext cx="8229600" cy="822960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3F4ED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310788" y="2189183"/>
            <a:ext cx="5666424" cy="5116989"/>
            <a:chOff x="0" y="0"/>
            <a:chExt cx="7555232" cy="6822651"/>
          </a:xfrm>
        </p:grpSpPr>
        <p:sp>
          <p:nvSpPr>
            <p:cNvPr id="6" name="TextBox 6"/>
            <p:cNvSpPr txBox="1"/>
            <p:nvPr/>
          </p:nvSpPr>
          <p:spPr>
            <a:xfrm>
              <a:off x="0" y="3227561"/>
              <a:ext cx="7555232" cy="11285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6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-179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"/>
                  <a:ea typeface="+mn-ea"/>
                  <a:cs typeface="+mn-cs"/>
                </a:rPr>
                <a:t>CLASS DIAGRAM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897893" y="5763558"/>
              <a:ext cx="5759445" cy="10590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21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Foodapp.dao.UserRePository</a:t>
              </a:r>
              <a:r>
                <a:rPr kumimoji="0" lang="en-US" sz="23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-&gt;</a:t>
              </a:r>
              <a:br>
                <a:rPr kumimoji="0" lang="en-US" sz="23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</a:br>
              <a:r>
                <a:rPr kumimoji="0" lang="en-US" sz="23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foodapp.model.vo.User</a:t>
              </a:r>
              <a:endParaRPr kumimoji="0" lang="en-US" sz="2300" b="0" i="0" u="none" strike="noStrike" kern="1200" cap="none" spc="0" normalizeH="0" baseline="0" noProof="0" dirty="0">
                <a:ln>
                  <a:noFill/>
                </a:ln>
                <a:solidFill>
                  <a:srgbClr val="151715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pic>
          <p:nvPicPr>
            <p:cNvPr id="8" name="Picture 8">
              <a:hlinkClick r:id="rId3" action="ppaction://hlinkfile"/>
            </p:cNvPr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2455584" y="0"/>
              <a:ext cx="2644064" cy="264406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7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44191"/>
            <a:ext cx="16230600" cy="32452"/>
          </a:xfrm>
          <a:prstGeom prst="rect">
            <a:avLst/>
          </a:prstGeom>
          <a:solidFill>
            <a:srgbClr val="F3F4ED"/>
          </a:solidFill>
        </p:spPr>
      </p:sp>
      <p:sp>
        <p:nvSpPr>
          <p:cNvPr id="3" name="TextBox 3"/>
          <p:cNvSpPr txBox="1"/>
          <p:nvPr/>
        </p:nvSpPr>
        <p:spPr>
          <a:xfrm>
            <a:off x="876984" y="1066800"/>
            <a:ext cx="9614059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dirty="0">
                <a:solidFill>
                  <a:srgbClr val="C1A480"/>
                </a:solidFill>
                <a:latin typeface="Open Sans"/>
              </a:rPr>
              <a:t>CHAPTER 3.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645240" y="8252936"/>
            <a:ext cx="9614059" cy="39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2600" spc="520" dirty="0">
                <a:solidFill>
                  <a:srgbClr val="C1A480"/>
                </a:solidFill>
                <a:latin typeface="Open Sans Light"/>
              </a:rPr>
              <a:t>MAIN FUNCTION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08C7D9A-D11A-4E19-AB1A-A1A51112A83F}"/>
              </a:ext>
            </a:extLst>
          </p:cNvPr>
          <p:cNvSpPr txBox="1"/>
          <p:nvPr/>
        </p:nvSpPr>
        <p:spPr>
          <a:xfrm>
            <a:off x="6172200" y="6202536"/>
            <a:ext cx="11087101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584960" lvl="1" indent="-792480" algn="r">
              <a:lnSpc>
                <a:spcPts val="9600"/>
              </a:lnSpc>
              <a:buFont typeface="Arial"/>
              <a:buChar char="•"/>
            </a:pPr>
            <a:r>
              <a:rPr lang="ko-KR" altLang="en-US" sz="9600" dirty="0">
                <a:solidFill>
                  <a:srgbClr val="F3F4ED"/>
                </a:solidFill>
                <a:ea typeface="Vidaloka"/>
              </a:rPr>
              <a:t>주요 화면 및 기능</a:t>
            </a:r>
            <a:endParaRPr lang="en-US" sz="9600" dirty="0">
              <a:solidFill>
                <a:srgbClr val="F3F4ED"/>
              </a:solidFill>
              <a:ea typeface="Vidalok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694298"/>
            <a:ext cx="18288000" cy="5837798"/>
          </a:xfrm>
          <a:prstGeom prst="rect">
            <a:avLst/>
          </a:prstGeom>
          <a:solidFill>
            <a:srgbClr val="151715"/>
          </a:solidFill>
        </p:spPr>
      </p:sp>
      <p:sp>
        <p:nvSpPr>
          <p:cNvPr id="3" name="TextBox 3"/>
          <p:cNvSpPr txBox="1"/>
          <p:nvPr/>
        </p:nvSpPr>
        <p:spPr>
          <a:xfrm>
            <a:off x="4336971" y="1344130"/>
            <a:ext cx="9614059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-179" normalizeH="0" baseline="0" noProof="0">
                <a:ln>
                  <a:noFill/>
                </a:ln>
                <a:solidFill>
                  <a:srgbClr val="C1A48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Have a Quick Look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57524" y="7349639"/>
            <a:ext cx="4226698" cy="1529837"/>
            <a:chOff x="0" y="-9525"/>
            <a:chExt cx="5635597" cy="2039782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5635597" cy="527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14630" marR="0" lvl="1" indent="0" algn="ctr" defTabSz="914400" rtl="0" eaLnBrk="1" fontAlgn="auto" latinLnBrk="0" hangingPunct="1">
                <a:lnSpc>
                  <a:spcPts val="3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600" b="0" i="0" u="none" strike="noStrike" kern="1200" cap="none" spc="52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Calibri"/>
                  <a:ea typeface="Open Sans Light"/>
                  <a:cs typeface="+mn-cs"/>
                </a:rPr>
                <a:t>1. </a:t>
              </a:r>
              <a:r>
                <a:rPr kumimoji="0" lang="en-US" sz="2600" b="0" i="0" u="none" strike="noStrike" kern="1200" cap="none" spc="520" normalizeH="0" baseline="0" noProof="0" dirty="0" err="1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Calibri"/>
                  <a:ea typeface="Open Sans Light"/>
                  <a:cs typeface="+mn-cs"/>
                </a:rPr>
                <a:t>로그인&amp;회원가입</a:t>
              </a:r>
              <a:endPara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151715"/>
                </a:solidFill>
                <a:effectLst/>
                <a:uLnTx/>
                <a:uFillTx/>
                <a:latin typeface="Calibri"/>
                <a:ea typeface="Open Sans Light"/>
                <a:cs typeface="+mn-c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25343"/>
              <a:ext cx="5635597" cy="14049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사용자 계정과</a:t>
              </a:r>
              <a:b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</a:b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관리자 계정 구분</a:t>
              </a:r>
              <a:r>
                <a:rPr lang="en-US" altLang="ko-KR" sz="2000" dirty="0">
                  <a:solidFill>
                    <a:srgbClr val="151715"/>
                  </a:solidFill>
                  <a:latin typeface="Open Sans Light"/>
                </a:rPr>
                <a:t>,</a:t>
              </a:r>
              <a:br>
                <a:rPr lang="en-US" altLang="ko-KR" sz="2000" dirty="0">
                  <a:solidFill>
                    <a:srgbClr val="151715"/>
                  </a:solidFill>
                  <a:latin typeface="Open Sans Light"/>
                </a:rPr>
              </a:br>
              <a:r>
                <a:rPr lang="ko-KR" altLang="en-US" sz="2000" dirty="0">
                  <a:solidFill>
                    <a:srgbClr val="151715"/>
                  </a:solidFill>
                  <a:latin typeface="Open Sans Light"/>
                </a:rPr>
                <a:t>데이터를 </a:t>
              </a:r>
              <a:r>
                <a:rPr lang="ko-KR" altLang="en-US" sz="2000" dirty="0" err="1">
                  <a:solidFill>
                    <a:srgbClr val="151715"/>
                  </a:solidFill>
                  <a:latin typeface="Open Sans Light"/>
                </a:rPr>
                <a:t>입력받아</a:t>
              </a:r>
              <a:r>
                <a:rPr lang="ko-KR" altLang="en-US" sz="2000" dirty="0">
                  <a:solidFill>
                    <a:srgbClr val="151715"/>
                  </a:solidFill>
                  <a:latin typeface="Open Sans Light"/>
                </a:rPr>
                <a:t> 회원가입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51715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030651" y="7349639"/>
            <a:ext cx="4226698" cy="1529837"/>
            <a:chOff x="0" y="-9525"/>
            <a:chExt cx="5635597" cy="2039783"/>
          </a:xfrm>
        </p:grpSpPr>
        <p:sp>
          <p:nvSpPr>
            <p:cNvPr id="8" name="TextBox 8"/>
            <p:cNvSpPr txBox="1"/>
            <p:nvPr/>
          </p:nvSpPr>
          <p:spPr>
            <a:xfrm>
              <a:off x="0" y="-9525"/>
              <a:ext cx="5635597" cy="527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600" b="0" i="0" u="none" strike="noStrike" kern="1200" cap="none" spc="52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2. 주</a:t>
              </a:r>
              <a:r>
                <a:rPr kumimoji="0" lang="ko-KR" altLang="en-US" sz="2600" b="0" i="0" u="none" strike="noStrike" kern="1200" cap="none" spc="52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문하기</a:t>
              </a:r>
              <a:r>
                <a:rPr kumimoji="0" lang="en-US" altLang="ko-KR" sz="2600" b="0" i="0" u="none" strike="noStrike" kern="1200" cap="none" spc="52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/</a:t>
              </a:r>
              <a:r>
                <a:rPr kumimoji="0" lang="ko-KR" altLang="en-US" sz="2600" b="0" i="0" u="none" strike="noStrike" kern="1200" cap="none" spc="52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취소</a:t>
              </a:r>
              <a:endPara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151715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25343"/>
              <a:ext cx="5635597" cy="14049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음식 장바구니에 넣기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,</a:t>
              </a:r>
              <a:b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</a:br>
              <a:r>
                <a:rPr lang="ko-KR" altLang="en-US" sz="2000" dirty="0">
                  <a:solidFill>
                    <a:srgbClr val="151715"/>
                  </a:solidFill>
                  <a:latin typeface="Open Sans Light"/>
                </a:rPr>
                <a:t>장바구니에 넣은 음식 주문</a:t>
              </a:r>
              <a:endParaRPr lang="en-US" altLang="ko-KR" sz="2000" dirty="0">
                <a:solidFill>
                  <a:srgbClr val="151715"/>
                </a:solidFill>
                <a:latin typeface="Open Sans Light"/>
              </a:endParaRPr>
            </a:p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51715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903778" y="7349639"/>
            <a:ext cx="4226698" cy="1888910"/>
            <a:chOff x="0" y="-9525"/>
            <a:chExt cx="5635597" cy="251854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9525"/>
              <a:ext cx="5635597" cy="527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31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600" b="0" i="0" u="none" strike="noStrike" kern="1200" cap="none" spc="52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3.</a:t>
              </a:r>
              <a:r>
                <a:rPr kumimoji="0" lang="ko-KR" altLang="en-US" sz="2600" b="0" i="0" u="none" strike="noStrike" kern="1200" cap="none" spc="52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관리자메뉴</a:t>
              </a:r>
              <a:endParaRPr kumimoji="0" lang="en-US" sz="2600" b="0" i="0" u="none" strike="noStrike" kern="1200" cap="none" spc="520" normalizeH="0" baseline="0" noProof="0" dirty="0">
                <a:ln>
                  <a:noFill/>
                </a:ln>
                <a:solidFill>
                  <a:srgbClr val="151715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625343"/>
              <a:ext cx="5635597" cy="18836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28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카테고리에 따른 메뉴구분</a:t>
              </a: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,</a:t>
              </a:r>
              <a:b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</a:b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신메뉴</a:t>
              </a:r>
              <a:r>
                <a: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추가</a:t>
              </a:r>
              <a:b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</a:br>
              <a:r>
                <a:rPr kumimoji="0" lang="ko-KR" altLang="en-US" sz="20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151715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기메뉴</a:t>
              </a:r>
              <a:r>
                <a:rPr lang="ko-KR" altLang="en-US" sz="2000" dirty="0">
                  <a:solidFill>
                    <a:srgbClr val="151715"/>
                  </a:solidFill>
                  <a:latin typeface="Open Sans Light"/>
                </a:rPr>
                <a:t> 수정</a:t>
              </a:r>
              <a:r>
                <a:rPr lang="en-US" altLang="ko-KR" sz="2000" dirty="0">
                  <a:solidFill>
                    <a:srgbClr val="151715"/>
                  </a:solidFill>
                  <a:latin typeface="Open Sans Light"/>
                </a:rPr>
                <a:t>, </a:t>
              </a:r>
              <a:r>
                <a:rPr lang="ko-KR" altLang="en-US" sz="2000" dirty="0">
                  <a:solidFill>
                    <a:srgbClr val="151715"/>
                  </a:solidFill>
                  <a:latin typeface="Open Sans Light"/>
                </a:rPr>
                <a:t>삭제</a:t>
              </a:r>
              <a:br>
                <a:rPr lang="en-US" altLang="ko-KR" sz="2000" dirty="0">
                  <a:solidFill>
                    <a:srgbClr val="151715"/>
                  </a:solidFill>
                  <a:latin typeface="Open Sans Light"/>
                </a:rPr>
              </a:br>
              <a:r>
                <a:rPr lang="ko-KR" altLang="en-US" sz="2000" dirty="0">
                  <a:solidFill>
                    <a:srgbClr val="151715"/>
                  </a:solidFill>
                  <a:latin typeface="Open Sans Light"/>
                </a:rPr>
                <a:t>프로그램에서의 매출전표 확인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51715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/>
          <a:srcRect t="12677"/>
          <a:stretch>
            <a:fillRect/>
          </a:stretch>
        </p:blipFill>
        <p:spPr>
          <a:xfrm>
            <a:off x="464424" y="3510747"/>
            <a:ext cx="5612897" cy="326550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64C3399-98E6-47DD-AB57-1B563D15CC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52" y="3510746"/>
            <a:ext cx="2301648" cy="326550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D3CCA4B-33C9-449C-A018-A2B37103F8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3471374"/>
            <a:ext cx="3341740" cy="330487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585C00D-4261-449C-8D63-AA489095CE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3778" y="3510746"/>
            <a:ext cx="4226698" cy="330079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23E6DA3-70C4-4697-AD8C-E7E8609FF6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3576637"/>
            <a:ext cx="4705350" cy="31337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1012</Words>
  <Application>Microsoft Office PowerPoint</Application>
  <PresentationFormat>사용자 지정</PresentationFormat>
  <Paragraphs>199</Paragraphs>
  <Slides>43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43</vt:i4>
      </vt:variant>
    </vt:vector>
  </HeadingPairs>
  <TitlesOfParts>
    <vt:vector size="53" baseType="lpstr">
      <vt:lpstr>Playlist Script</vt:lpstr>
      <vt:lpstr>Vidaloka</vt:lpstr>
      <vt:lpstr>Open Sans</vt:lpstr>
      <vt:lpstr>Calibri</vt:lpstr>
      <vt:lpstr>Arial</vt:lpstr>
      <vt:lpstr>맑은 고딕</vt:lpstr>
      <vt:lpstr>Open Sans Light</vt:lpstr>
      <vt:lpstr>Office Theme</vt:lpstr>
      <vt:lpstr>1_Office Theme</vt:lpstr>
      <vt:lpstr>2_Office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관리자의 메뉴 관리</vt:lpstr>
      <vt:lpstr>매출 내역 소스 </vt:lpstr>
      <vt:lpstr>매출 내역 소스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foodProject</dc:title>
  <cp:lastModifiedBy>ohgunchul</cp:lastModifiedBy>
  <cp:revision>40</cp:revision>
  <dcterms:created xsi:type="dcterms:W3CDTF">2006-08-16T00:00:00Z</dcterms:created>
  <dcterms:modified xsi:type="dcterms:W3CDTF">2019-06-09T14:28:48Z</dcterms:modified>
  <dc:identifier>DADbxdh_O8Q</dc:identifier>
</cp:coreProperties>
</file>

<file path=docProps/thumbnail.jpeg>
</file>